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55.jpg" ContentType="image/jpeg"/>
  <Override PartName="/ppt/media/image57.jpg" ContentType="image/jpeg"/>
  <Override PartName="/ppt/media/image60.jpg" ContentType="image/jpeg"/>
  <Override PartName="/ppt/media/image62.jpg" ContentType="image/jpeg"/>
  <Override PartName="/ppt/media/image86.jpg" ContentType="image/jpeg"/>
  <Override PartName="/ppt/media/image8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329" r:id="rId4"/>
    <p:sldId id="261" r:id="rId5"/>
    <p:sldId id="262" r:id="rId6"/>
    <p:sldId id="330" r:id="rId7"/>
    <p:sldId id="264" r:id="rId8"/>
    <p:sldId id="265" r:id="rId9"/>
    <p:sldId id="267" r:id="rId10"/>
    <p:sldId id="266" r:id="rId11"/>
    <p:sldId id="331" r:id="rId12"/>
    <p:sldId id="268" r:id="rId13"/>
    <p:sldId id="269" r:id="rId14"/>
    <p:sldId id="270" r:id="rId15"/>
    <p:sldId id="275" r:id="rId16"/>
    <p:sldId id="276" r:id="rId17"/>
    <p:sldId id="343" r:id="rId18"/>
    <p:sldId id="279" r:id="rId19"/>
    <p:sldId id="332" r:id="rId20"/>
    <p:sldId id="333" r:id="rId21"/>
    <p:sldId id="334" r:id="rId22"/>
    <p:sldId id="335" r:id="rId23"/>
    <p:sldId id="278" r:id="rId24"/>
    <p:sldId id="280" r:id="rId25"/>
    <p:sldId id="282" r:id="rId26"/>
    <p:sldId id="283" r:id="rId27"/>
    <p:sldId id="285" r:id="rId28"/>
    <p:sldId id="344" r:id="rId29"/>
    <p:sldId id="336" r:id="rId30"/>
    <p:sldId id="339" r:id="rId31"/>
    <p:sldId id="340" r:id="rId32"/>
    <p:sldId id="295" r:id="rId33"/>
    <p:sldId id="296" r:id="rId34"/>
    <p:sldId id="297" r:id="rId35"/>
    <p:sldId id="298" r:id="rId36"/>
    <p:sldId id="299" r:id="rId37"/>
    <p:sldId id="345" r:id="rId38"/>
    <p:sldId id="346" r:id="rId39"/>
    <p:sldId id="274" r:id="rId40"/>
    <p:sldId id="347" r:id="rId41"/>
    <p:sldId id="357" r:id="rId42"/>
    <p:sldId id="348" r:id="rId43"/>
    <p:sldId id="325" r:id="rId44"/>
    <p:sldId id="273" r:id="rId45"/>
    <p:sldId id="373" r:id="rId46"/>
    <p:sldId id="258" r:id="rId47"/>
    <p:sldId id="287" r:id="rId48"/>
    <p:sldId id="288" r:id="rId49"/>
    <p:sldId id="289" r:id="rId50"/>
    <p:sldId id="290" r:id="rId51"/>
    <p:sldId id="291" r:id="rId52"/>
    <p:sldId id="292" r:id="rId53"/>
    <p:sldId id="294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9" r:id="rId63"/>
    <p:sldId id="310" r:id="rId64"/>
    <p:sldId id="311" r:id="rId65"/>
    <p:sldId id="312" r:id="rId66"/>
    <p:sldId id="313" r:id="rId67"/>
    <p:sldId id="314" r:id="rId68"/>
    <p:sldId id="322" r:id="rId69"/>
    <p:sldId id="319" r:id="rId70"/>
    <p:sldId id="321" r:id="rId71"/>
    <p:sldId id="323" r:id="rId72"/>
    <p:sldId id="316" r:id="rId73"/>
    <p:sldId id="263" r:id="rId74"/>
    <p:sldId id="320" r:id="rId75"/>
    <p:sldId id="318" r:id="rId76"/>
    <p:sldId id="324" r:id="rId77"/>
    <p:sldId id="271" r:id="rId78"/>
    <p:sldId id="326" r:id="rId79"/>
    <p:sldId id="328" r:id="rId80"/>
    <p:sldId id="358" r:id="rId81"/>
    <p:sldId id="359" r:id="rId82"/>
    <p:sldId id="360" r:id="rId83"/>
    <p:sldId id="361" r:id="rId84"/>
    <p:sldId id="362" r:id="rId85"/>
    <p:sldId id="363" r:id="rId86"/>
    <p:sldId id="374" r:id="rId87"/>
    <p:sldId id="364" r:id="rId88"/>
    <p:sldId id="365" r:id="rId89"/>
    <p:sldId id="366" r:id="rId90"/>
    <p:sldId id="367" r:id="rId91"/>
    <p:sldId id="368" r:id="rId92"/>
    <p:sldId id="372" r:id="rId93"/>
    <p:sldId id="371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/>
    <p:restoredTop sz="96327"/>
  </p:normalViewPr>
  <p:slideViewPr>
    <p:cSldViewPr snapToGrid="0">
      <p:cViewPr varScale="1">
        <p:scale>
          <a:sx n="133" d="100"/>
          <a:sy n="133" d="100"/>
        </p:scale>
        <p:origin x="224" y="616"/>
      </p:cViewPr>
      <p:guideLst/>
    </p:cSldViewPr>
  </p:slideViewPr>
  <p:outlineViewPr>
    <p:cViewPr>
      <p:scale>
        <a:sx n="33" d="100"/>
        <a:sy n="33" d="100"/>
      </p:scale>
      <p:origin x="0" y="-20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F3B0C-C826-B928-C636-CC70AB0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3954F4-764F-AA3F-B486-AED50361A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3B00FE-42F3-F9DC-1127-6DCC8913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3690A-4A8F-8782-70D7-4B16A396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77BB9A-5C0F-64AF-37F3-FD6CF6EF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1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AED54-013F-EE7A-7569-F4B42B2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C99FD6-D3DF-05BF-61D6-775599D5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D8D5B3-A5D5-CBEF-F1D9-B074EA30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285E0-F968-2ED2-7E35-55CA1F8A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C5DB1-2ECD-09EF-8739-2C88B30D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C3D884-EBE4-1B19-71BF-9DC474E9E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A29F8E-D1B6-991B-1196-A233D9E10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B1C14-71D9-2219-DA10-6B364387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C6156-A41A-0027-2753-97159A3F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FE04D-0F79-50A8-1540-E834CA0F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87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47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174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20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DC0D7-707C-B05C-4E7B-321FFF9A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41ED-47A0-3C4D-AEA8-F64AAB47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BE83E-4387-DF21-61C7-17B54976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E297B6-3118-097C-CBF9-7CAC1B7E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A9B340-1299-C35C-DBE8-93D2AFF0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48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40BDF-EBCD-CEA1-E55B-0EEE66E7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A6040-861F-5E2C-1529-B8CD5E0DF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D4912-0560-25A4-C2BA-A6497E17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E78180-0161-7376-48DC-52BDCC9F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5E4885-262E-16FA-FF57-D314B1DB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54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EA59C-1163-5E84-F61D-0564F2D4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40CCDB-B5F4-1398-2662-100987CA3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209221-5990-DD5E-1F4F-FFD6D1707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6257B-DFAC-4F56-F5B3-A28BE8EE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56E6B9-674C-8E17-9C29-055214F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4AE294-C24E-E95E-CABD-21E7CA52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89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BD75E-20D6-2CF6-4E6A-A119A844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7DEA8-54B0-42CD-BA3D-7B735165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2DCA22-B176-39EE-7493-F2B76DCCE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AD03B9-14DF-821C-B742-DE1028EC0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ED8A4B-00EA-2F8A-D708-DBF468F33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87AB72-D497-AE3E-B789-E2192BC2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BD94E7-D9D9-65CA-7A3E-30719CD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A3DC97-5D1E-6AFA-3B9F-9D984B51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08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8D782-5902-4C31-37FC-703DF869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95FBD6-7ECA-AE9F-98FA-18EEB53D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B80E52-DBB1-5775-7342-61D6D056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B2B24C-4AF4-E465-D652-10FC762A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7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1D04F9-2742-545F-8BD9-5232059F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09EB08-B740-52FA-9034-EA638CA6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6312DF-A24D-DDAF-93C0-145483ED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2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CB1B2-B027-1B29-8AF6-F8F3567C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3C34B9-AA3D-8521-F732-9924F282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CBF81F-B370-BE7E-3F09-4ECB47E69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BBDCDE-1007-07D6-E6F7-0525BF57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08D12B-7E7F-BB04-8AE4-728A1BA4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FD640F-BDC2-D667-A783-DBD18D06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4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74E0D-BFBB-F7BD-613F-67EB1812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132468-E954-E41C-9FA7-DFF0A5456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F4639-BC5C-B7F2-39F6-E6D6E03AA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4532B3-28C2-2B71-6AAC-F4F78C1C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86467D-CAC0-2E1B-7718-B872B406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5F6878-4088-6F68-698A-3DDA47C9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27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EE7D6-E6D9-7421-E930-B5DF1EC5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87CE7C-54F0-B639-E16A-81FF9FEA5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65C178-9B36-6527-2960-5BAD1C2B4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5729F-0F12-4B47-B850-021F7E66B381}" type="datetimeFigureOut">
              <a:rPr lang="ru-RU" smtClean="0"/>
              <a:t>19.03.2023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24034-9CF7-DC29-8612-8D00EC564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174CBD-4466-8E38-7DFB-C0FD2FE61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69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" TargetMode="External"/><Relationship Id="rId3" Type="http://schemas.openxmlformats.org/officeDocument/2006/relationships/hyperlink" Target="https://trends.google.ru/trends/?geo=UA" TargetMode="External"/><Relationship Id="rId7" Type="http://schemas.openxmlformats.org/officeDocument/2006/relationships/hyperlink" Target="https://www.bloomberg.com/europe" TargetMode="External"/><Relationship Id="rId12" Type="http://schemas.openxmlformats.org/officeDocument/2006/relationships/hyperlink" Target="https://publer.pro/" TargetMode="External"/><Relationship Id="rId2" Type="http://schemas.openxmlformats.org/officeDocument/2006/relationships/hyperlink" Target="https://wordstat.yandex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kon.thomsonreuters.com/index.html" TargetMode="External"/><Relationship Id="rId11" Type="http://schemas.openxmlformats.org/officeDocument/2006/relationships/hyperlink" Target="https://www.appannie.com/ru/" TargetMode="External"/><Relationship Id="rId5" Type="http://schemas.openxmlformats.org/officeDocument/2006/relationships/hyperlink" Target="https://spark-interfax.ru/" TargetMode="External"/><Relationship Id="rId10" Type="http://schemas.openxmlformats.org/officeDocument/2006/relationships/hyperlink" Target="https://appfollow.io/ru" TargetMode="External"/><Relationship Id="rId4" Type="http://schemas.openxmlformats.org/officeDocument/2006/relationships/hyperlink" Target="https://www.similarweb.com/ru/" TargetMode="External"/><Relationship Id="rId9" Type="http://schemas.openxmlformats.org/officeDocument/2006/relationships/hyperlink" Target="https://admobispy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Управление разработкой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sz="4000" spc="270" dirty="0"/>
              <a:t>Методы</a:t>
            </a:r>
            <a:r>
              <a:rPr sz="4000" spc="60" dirty="0"/>
              <a:t> </a:t>
            </a:r>
            <a:r>
              <a:rPr sz="4000" spc="325" dirty="0"/>
              <a:t>изучения</a:t>
            </a:r>
            <a:r>
              <a:rPr sz="4000" spc="65" dirty="0"/>
              <a:t> </a:t>
            </a:r>
            <a:r>
              <a:rPr sz="4000" spc="210" dirty="0"/>
              <a:t>ЦА: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349" y="2036774"/>
            <a:ext cx="1620824" cy="1620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4074" y="2036775"/>
            <a:ext cx="1620824" cy="1620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0546" y="4963572"/>
            <a:ext cx="477202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60" dirty="0">
                <a:latin typeface="Arial"/>
                <a:cs typeface="Arial"/>
              </a:rPr>
              <a:t>«Почему»,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80" dirty="0">
                <a:latin typeface="Arial"/>
                <a:cs typeface="Arial"/>
              </a:rPr>
              <a:t>«как»,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40" dirty="0">
                <a:latin typeface="Arial"/>
                <a:cs typeface="Arial"/>
              </a:rPr>
              <a:t>«зачем»?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dirty="0"/>
              <a:t>Копаем вглубь, узнаём паттерны поведения, потребности, проблемы и так далее.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8926" y="4963572"/>
            <a:ext cx="479361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«Сколько»?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dirty="0"/>
              <a:t>Даём статистическую оценку уже известным паттернам поведения, потребностям и проблемам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23776" y="3875356"/>
            <a:ext cx="194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Качественные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60" dirty="0">
                <a:latin typeface="Arial"/>
                <a:cs typeface="Arial"/>
              </a:rPr>
              <a:t>(CustDev,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JTBD)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5534" y="3875359"/>
            <a:ext cx="3183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Количественные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105" dirty="0">
                <a:latin typeface="Arial"/>
                <a:cs typeface="Arial"/>
              </a:rPr>
              <a:t>(анкетирование,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65" dirty="0">
                <a:latin typeface="Arial"/>
                <a:cs typeface="Arial"/>
              </a:rPr>
              <a:t>опросы)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8E03-72CD-5FE1-8735-BEE6AFFA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6" y="1479636"/>
            <a:ext cx="36102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6. Получаем приоритезированный бэклог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1A8C8B-4103-3E8B-B326-18CDDE99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1F818F-BAA5-7C2C-C145-077168B0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60" y="0"/>
            <a:ext cx="668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31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1A8F8-FB97-4CA9-C4C2-B9607EC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9978"/>
          </a:xfrm>
        </p:spPr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DA5F5-CBAA-F41C-795C-4EEDBA7A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880"/>
            <a:ext cx="10515600" cy="4972993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Улучшение коммуникаций внутри команды.</a:t>
            </a:r>
            <a:br>
              <a:rPr lang="en-US" dirty="0"/>
            </a:br>
            <a:r>
              <a:rPr lang="ru-RU" dirty="0"/>
              <a:t>У каждого из нас уникальное видение чего-либо. В обычной жизни это хорошо, но для людей, работающих над одним продуктом, картина должна быть общей. </a:t>
            </a:r>
            <a:r>
              <a:rPr lang="en" dirty="0"/>
              <a:t>User Story Mapping — </a:t>
            </a:r>
            <a:r>
              <a:rPr lang="ru-RU" dirty="0"/>
              <a:t>простой способ показать команде, над чем она работает и к каким результатам должна прийти совместными усилиями.</a:t>
            </a:r>
          </a:p>
          <a:p>
            <a:r>
              <a:rPr lang="ru-RU" b="1" dirty="0"/>
              <a:t>Фокус на пользователях.</a:t>
            </a:r>
            <a:br>
              <a:rPr lang="en-US" dirty="0"/>
            </a:br>
            <a:r>
              <a:rPr lang="ru-RU" dirty="0"/>
              <a:t>В глазах потребителей ценный продукт = закрытые потребности. Если это игнорировать и работать только над функционалом, то ценность продукта будет сведена к нулю. Техника </a:t>
            </a:r>
            <a:r>
              <a:rPr lang="en" dirty="0"/>
              <a:t>User Story Mapping </a:t>
            </a:r>
            <a:r>
              <a:rPr lang="ru-RU" dirty="0"/>
              <a:t>фокусирует внимание команды на потребностях конечных пользователей, а не только на функционале.</a:t>
            </a:r>
          </a:p>
          <a:p>
            <a:r>
              <a:rPr lang="ru-RU" b="1" dirty="0"/>
              <a:t>Максимальная визуализация.</a:t>
            </a:r>
            <a:br>
              <a:rPr lang="en-US" dirty="0"/>
            </a:br>
            <a:r>
              <a:rPr lang="ru-RU" dirty="0"/>
              <a:t>Карты пользовательских историй раскрывают </a:t>
            </a:r>
            <a:r>
              <a:rPr lang="en" dirty="0"/>
              <a:t>User Flow — </a:t>
            </a:r>
            <a:r>
              <a:rPr lang="ru-RU" dirty="0"/>
              <a:t>визуальное представление того, какие действия потребитель совершает, чтобы достигнуть цели. Это позволяет разработчикам не упустить важных шагов, а пользователям — получить продукт, который закроет их потребности.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09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13718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sz="4000" spc="300" dirty="0"/>
              <a:t>Алгоритм</a:t>
            </a:r>
            <a:r>
              <a:rPr lang="ru-RU" sz="4000" spc="60" dirty="0"/>
              <a:t> </a:t>
            </a:r>
            <a:r>
              <a:rPr lang="ru-RU" sz="4000" spc="325" dirty="0"/>
              <a:t>продуктовых исследований</a:t>
            </a:r>
            <a:r>
              <a:rPr lang="ru-RU" sz="4000" spc="210" dirty="0"/>
              <a:t>: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80879" y="3704306"/>
            <a:ext cx="194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Качественные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spc="60" dirty="0">
                <a:latin typeface="Arial"/>
                <a:cs typeface="Arial"/>
              </a:rPr>
              <a:t>(CustDev,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30" dirty="0">
                <a:latin typeface="Arial"/>
                <a:cs typeface="Arial"/>
              </a:rPr>
              <a:t>JTBD)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7492" y="2341576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9" y="1060521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9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3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6"/>
                </a:lnTo>
                <a:lnTo>
                  <a:pt x="1095971" y="371648"/>
                </a:lnTo>
                <a:lnTo>
                  <a:pt x="1110741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1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8095" y="2650085"/>
            <a:ext cx="175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9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20425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9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9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3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1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100" y="565049"/>
                </a:lnTo>
                <a:lnTo>
                  <a:pt x="1128026" y="613804"/>
                </a:lnTo>
                <a:lnTo>
                  <a:pt x="1121917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60381" y="2650091"/>
            <a:ext cx="2501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6536" y="3704306"/>
            <a:ext cx="3183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Количественные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spc="105" dirty="0">
                <a:latin typeface="Arial"/>
                <a:cs typeface="Arial"/>
              </a:rPr>
              <a:t>(анкетирование,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опросы)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0999" y="3704309"/>
            <a:ext cx="259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latin typeface="Arial"/>
                <a:cs typeface="Arial"/>
              </a:rPr>
              <a:t>Анализируем полученные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данные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7EF943-0790-84F4-F22F-64D54D319D6F}"/>
              </a:ext>
            </a:extLst>
          </p:cNvPr>
          <p:cNvSpPr/>
          <p:nvPr/>
        </p:nvSpPr>
        <p:spPr>
          <a:xfrm>
            <a:off x="10327149" y="2341576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CDDAAFF-5A92-7A9D-F200-DE7DA32AEBD1}"/>
              </a:ext>
            </a:extLst>
          </p:cNvPr>
          <p:cNvSpPr txBox="1"/>
          <p:nvPr/>
        </p:nvSpPr>
        <p:spPr>
          <a:xfrm>
            <a:off x="10766723" y="2650087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000" b="1" spc="10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A316E25-A1CF-2FA5-0C65-D64545563724}"/>
              </a:ext>
            </a:extLst>
          </p:cNvPr>
          <p:cNvSpPr txBox="1"/>
          <p:nvPr/>
        </p:nvSpPr>
        <p:spPr>
          <a:xfrm>
            <a:off x="9811265" y="3704305"/>
            <a:ext cx="213771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1800" b="1" spc="105" dirty="0">
                <a:latin typeface="Arial"/>
                <a:cs typeface="Arial"/>
              </a:rPr>
              <a:t>Составляем</a:t>
            </a:r>
            <a:br>
              <a:rPr lang="en-US" sz="1800" b="1" spc="105" dirty="0">
                <a:latin typeface="Arial"/>
                <a:cs typeface="Arial"/>
              </a:rPr>
            </a:br>
            <a:r>
              <a:rPr lang="en-US" b="1" spc="105" dirty="0">
                <a:latin typeface="Arial"/>
                <a:cs typeface="Arial"/>
              </a:rPr>
              <a:t>C</a:t>
            </a:r>
            <a:r>
              <a:rPr lang="en-US" sz="1800" b="1" spc="105" dirty="0">
                <a:latin typeface="Arial"/>
                <a:cs typeface="Arial"/>
              </a:rPr>
              <a:t>JM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2572" y="2152739"/>
            <a:ext cx="7094801" cy="23647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300"/>
              </a:spcBef>
            </a:pPr>
            <a:r>
              <a:rPr lang="ru-RU" sz="4400" b="1" spc="325" dirty="0">
                <a:latin typeface="Arial"/>
                <a:cs typeface="Arial"/>
              </a:rPr>
              <a:t>Методы</a:t>
            </a:r>
            <a:r>
              <a:rPr lang="ru-RU" sz="4400" b="1" spc="55" dirty="0">
                <a:latin typeface="Arial"/>
                <a:cs typeface="Arial"/>
              </a:rPr>
              <a:t> </a:t>
            </a:r>
            <a:r>
              <a:rPr lang="ru-RU" sz="4400" b="1" spc="305" dirty="0">
                <a:latin typeface="Arial"/>
                <a:cs typeface="Arial"/>
              </a:rPr>
              <a:t>качественных </a:t>
            </a:r>
            <a:r>
              <a:rPr lang="ru-RU" sz="4400" b="1" spc="260" dirty="0">
                <a:latin typeface="Arial"/>
                <a:cs typeface="Arial"/>
              </a:rPr>
              <a:t>исследований</a:t>
            </a:r>
            <a:endParaRPr lang="ru-RU" sz="4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sz="3200" spc="235" dirty="0">
                <a:latin typeface="Arial"/>
                <a:cs typeface="Arial"/>
              </a:rPr>
              <a:t>Customer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270" dirty="0">
                <a:latin typeface="Arial"/>
                <a:cs typeface="Arial"/>
              </a:rPr>
              <a:t>development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35965"/>
            <a:ext cx="5352415" cy="14846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3200" spc="229" dirty="0">
                <a:solidFill>
                  <a:srgbClr val="0034EC"/>
                </a:solidFill>
              </a:rPr>
              <a:t>«Внутри</a:t>
            </a:r>
            <a:r>
              <a:rPr sz="3200" spc="50" dirty="0">
                <a:solidFill>
                  <a:srgbClr val="0034EC"/>
                </a:solidFill>
              </a:rPr>
              <a:t> </a:t>
            </a:r>
            <a:r>
              <a:rPr sz="3200" spc="240" dirty="0">
                <a:solidFill>
                  <a:srgbClr val="0034EC"/>
                </a:solidFill>
              </a:rPr>
              <a:t>здания</a:t>
            </a:r>
            <a:r>
              <a:rPr sz="3200" spc="50" dirty="0">
                <a:solidFill>
                  <a:srgbClr val="0034EC"/>
                </a:solidFill>
              </a:rPr>
              <a:t> </a:t>
            </a:r>
            <a:r>
              <a:rPr sz="3200" spc="254" dirty="0">
                <a:solidFill>
                  <a:srgbClr val="0034EC"/>
                </a:solidFill>
              </a:rPr>
              <a:t>ничего </a:t>
            </a:r>
            <a:r>
              <a:rPr sz="3200" spc="295" dirty="0">
                <a:solidFill>
                  <a:srgbClr val="0034EC"/>
                </a:solidFill>
              </a:rPr>
              <a:t>не</a:t>
            </a:r>
            <a:r>
              <a:rPr sz="3200" spc="55" dirty="0">
                <a:solidFill>
                  <a:srgbClr val="0034EC"/>
                </a:solidFill>
              </a:rPr>
              <a:t> </a:t>
            </a:r>
            <a:r>
              <a:rPr sz="3200" spc="180" dirty="0">
                <a:solidFill>
                  <a:srgbClr val="0034EC"/>
                </a:solidFill>
              </a:rPr>
              <a:t>происходит,</a:t>
            </a:r>
            <a:r>
              <a:rPr sz="3200" spc="60" dirty="0">
                <a:solidFill>
                  <a:srgbClr val="0034EC"/>
                </a:solidFill>
              </a:rPr>
              <a:t> </a:t>
            </a:r>
            <a:r>
              <a:rPr sz="3200" spc="295" dirty="0">
                <a:solidFill>
                  <a:srgbClr val="0034EC"/>
                </a:solidFill>
              </a:rPr>
              <a:t>так</a:t>
            </a:r>
            <a:r>
              <a:rPr sz="3200" spc="55" dirty="0">
                <a:solidFill>
                  <a:srgbClr val="0034EC"/>
                </a:solidFill>
              </a:rPr>
              <a:t> </a:t>
            </a:r>
            <a:r>
              <a:rPr sz="3200" spc="140" dirty="0">
                <a:solidFill>
                  <a:srgbClr val="0034EC"/>
                </a:solidFill>
              </a:rPr>
              <a:t>что </a:t>
            </a:r>
            <a:r>
              <a:rPr sz="3200" spc="210" dirty="0">
                <a:solidFill>
                  <a:srgbClr val="0034EC"/>
                </a:solidFill>
              </a:rPr>
              <a:t>выйди</a:t>
            </a:r>
            <a:r>
              <a:rPr sz="3200" spc="45" dirty="0">
                <a:solidFill>
                  <a:srgbClr val="0034EC"/>
                </a:solidFill>
              </a:rPr>
              <a:t> </a:t>
            </a:r>
            <a:r>
              <a:rPr sz="3200" spc="240" dirty="0">
                <a:solidFill>
                  <a:srgbClr val="0034EC"/>
                </a:solidFill>
              </a:rPr>
              <a:t>на</a:t>
            </a:r>
            <a:r>
              <a:rPr sz="3200" spc="50" dirty="0">
                <a:solidFill>
                  <a:srgbClr val="0034EC"/>
                </a:solidFill>
              </a:rPr>
              <a:t> </a:t>
            </a:r>
            <a:r>
              <a:rPr sz="3200" spc="200" dirty="0">
                <a:solidFill>
                  <a:srgbClr val="0034EC"/>
                </a:solidFill>
              </a:rPr>
              <a:t>улицу»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6078675" y="3785858"/>
            <a:ext cx="49072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80" dirty="0">
                <a:latin typeface="Arial"/>
                <a:cs typeface="Arial"/>
              </a:rPr>
              <a:t>Стив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75" dirty="0">
                <a:latin typeface="Arial"/>
                <a:cs typeface="Arial"/>
              </a:rPr>
              <a:t>Бланк,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700" spc="90" dirty="0">
                <a:latin typeface="Arial"/>
                <a:cs typeface="Arial"/>
              </a:rPr>
              <a:t>основатель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105" dirty="0">
                <a:latin typeface="Arial"/>
                <a:cs typeface="Arial"/>
              </a:rPr>
              <a:t>подхода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140" dirty="0">
                <a:latin typeface="Arial"/>
                <a:cs typeface="Arial"/>
              </a:rPr>
              <a:t>customer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135" dirty="0">
                <a:latin typeface="Arial"/>
                <a:cs typeface="Arial"/>
              </a:rPr>
              <a:t>development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714" y="660259"/>
            <a:ext cx="870043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z="4000" b="0" spc="225" dirty="0">
                <a:latin typeface="+mj-lt"/>
              </a:rPr>
              <a:t>Виды</a:t>
            </a:r>
            <a:r>
              <a:rPr lang="ru-RU" sz="4000" b="0" spc="70" dirty="0">
                <a:latin typeface="+mj-lt"/>
              </a:rPr>
              <a:t> </a:t>
            </a:r>
            <a:r>
              <a:rPr lang="ru-RU" sz="4000" b="0" spc="275" dirty="0">
                <a:latin typeface="+mj-lt"/>
              </a:rPr>
              <a:t>качественных исследований</a:t>
            </a:r>
            <a:endParaRPr lang="ru-RU" sz="40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8594" y="1889161"/>
            <a:ext cx="3280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0" dirty="0">
                <a:solidFill>
                  <a:srgbClr val="0034EC"/>
                </a:solidFill>
                <a:latin typeface="Arial"/>
                <a:cs typeface="Arial"/>
              </a:rPr>
              <a:t>Проблемные</a:t>
            </a:r>
            <a:r>
              <a:rPr sz="20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latin typeface="Arial"/>
                <a:cs typeface="Arial"/>
              </a:rPr>
              <a:t>интервью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4875" y="1878231"/>
            <a:ext cx="33769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65" dirty="0">
                <a:solidFill>
                  <a:srgbClr val="0034EC"/>
                </a:solidFill>
                <a:latin typeface="Arial"/>
                <a:cs typeface="Arial"/>
              </a:rPr>
              <a:t>Решенческие</a:t>
            </a:r>
            <a:r>
              <a:rPr sz="20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latin typeface="Arial"/>
                <a:cs typeface="Arial"/>
              </a:rPr>
              <a:t>интервью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7974" y="3024338"/>
            <a:ext cx="3513009" cy="1977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Arial"/>
                <a:cs typeface="Arial"/>
              </a:rPr>
              <a:t>Задача</a:t>
            </a:r>
            <a:r>
              <a:rPr lang="ru-RU" dirty="0">
                <a:latin typeface="Arial"/>
                <a:cs typeface="Arial"/>
              </a:rPr>
              <a:t>: выяснить у клиентов, что у них болит.</a:t>
            </a: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endParaRPr lang="ru-RU" dirty="0">
              <a:latin typeface="Arial"/>
              <a:cs typeface="Arial"/>
            </a:endParaRP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Arial"/>
                <a:cs typeface="Arial"/>
              </a:rPr>
              <a:t>Выявить сегменты целевой аудитории, у которых есть повторяющиеся паттерны, в которых возникает проблема.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64875" y="3024338"/>
            <a:ext cx="363156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Arial"/>
                <a:cs typeface="Arial"/>
              </a:rPr>
              <a:t>Задача: </a:t>
            </a:r>
            <a:r>
              <a:rPr lang="ru-RU" dirty="0">
                <a:latin typeface="Arial"/>
                <a:cs typeface="Arial"/>
              </a:rPr>
              <a:t>протестировать решение (или прототип продукта) на реальных потребителях и дополнить видение проблем,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14004" y="2388721"/>
            <a:ext cx="264795" cy="431165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88544" y="2388715"/>
            <a:ext cx="264795" cy="431165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528850"/>
              </p:ext>
            </p:extLst>
          </p:nvPr>
        </p:nvGraphicFramePr>
        <p:xfrm>
          <a:off x="727085" y="2432682"/>
          <a:ext cx="9852660" cy="3798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80" dirty="0">
                          <a:latin typeface="Arial"/>
                          <a:cs typeface="Arial"/>
                        </a:rPr>
                        <a:t>Количество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85" dirty="0">
                          <a:latin typeface="Arial"/>
                          <a:cs typeface="Arial"/>
                        </a:rPr>
                        <a:t>человек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100" dirty="0">
                          <a:latin typeface="Arial"/>
                          <a:cs typeface="Arial"/>
                        </a:rPr>
                        <a:t>8-</a:t>
                      </a:r>
                      <a:r>
                        <a:rPr sz="1600" b="1" spc="-2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Запись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Ведущий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A580A9B0-91B9-CE77-2123-F26D2BF2B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619" y="251194"/>
            <a:ext cx="4077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5" dirty="0">
                <a:solidFill>
                  <a:srgbClr val="0034EC"/>
                </a:solidFill>
              </a:rPr>
              <a:t>Фокус-группы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C42A7D0-1538-2F64-AE3F-9C24D61229AD}"/>
              </a:ext>
            </a:extLst>
          </p:cNvPr>
          <p:cNvSpPr txBox="1"/>
          <p:nvPr/>
        </p:nvSpPr>
        <p:spPr>
          <a:xfrm>
            <a:off x="685594" y="1003391"/>
            <a:ext cx="7757159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/>
              <a:t>Метод исследования, при котором специально подготовленный человек по заранее подготовленном сценарию ведёт беседу одновременоо с 8-12 приглашёнными для этого людьми из интересующей исследователя категории населения</a:t>
            </a:r>
          </a:p>
        </p:txBody>
      </p:sp>
    </p:spTree>
    <p:extLst>
      <p:ext uri="{BB962C8B-B14F-4D97-AF65-F5344CB8AC3E}">
        <p14:creationId xmlns:p14="http://schemas.microsoft.com/office/powerpoint/2010/main" val="261819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444" y="355956"/>
            <a:ext cx="10515600" cy="1423413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65" dirty="0"/>
              <a:t>Фокус-группы:</a:t>
            </a:r>
            <a:br>
              <a:rPr lang="ru-RU" spc="265" dirty="0"/>
            </a:br>
            <a:r>
              <a:rPr lang="ru-RU" spc="265" dirty="0"/>
              <a:t>Зачем</a:t>
            </a:r>
            <a:r>
              <a:rPr lang="ru-RU" spc="70" dirty="0"/>
              <a:t> </a:t>
            </a:r>
            <a:r>
              <a:rPr lang="ru-RU" spc="254" dirty="0"/>
              <a:t>применяются?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1837" y="2482831"/>
            <a:ext cx="727710" cy="725805"/>
            <a:chOff x="731837" y="2482831"/>
            <a:chExt cx="727710" cy="725805"/>
          </a:xfrm>
        </p:grpSpPr>
        <p:sp>
          <p:nvSpPr>
            <p:cNvPr id="4" name="object 4"/>
            <p:cNvSpPr/>
            <p:nvPr/>
          </p:nvSpPr>
          <p:spPr>
            <a:xfrm>
              <a:off x="898734" y="2648718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69">
                  <a:moveTo>
                    <a:pt x="197691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5" y="394368"/>
                  </a:lnTo>
                  <a:lnTo>
                    <a:pt x="197691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837" y="2482831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5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5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2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1030" y="2631014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2044" y="2714441"/>
              <a:ext cx="73660" cy="243840"/>
            </a:xfrm>
            <a:custGeom>
              <a:avLst/>
              <a:gdLst/>
              <a:ahLst/>
              <a:cxnLst/>
              <a:rect l="l" t="t" r="r" b="b"/>
              <a:pathLst>
                <a:path w="73659" h="243839">
                  <a:moveTo>
                    <a:pt x="7333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73337" y="0"/>
                  </a:lnTo>
                  <a:lnTo>
                    <a:pt x="7333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9344" y="2693613"/>
            <a:ext cx="99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1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1837" y="3547702"/>
            <a:ext cx="727710" cy="725805"/>
            <a:chOff x="731837" y="3547702"/>
            <a:chExt cx="727710" cy="725805"/>
          </a:xfrm>
        </p:grpSpPr>
        <p:sp>
          <p:nvSpPr>
            <p:cNvPr id="10" name="object 10"/>
            <p:cNvSpPr/>
            <p:nvPr/>
          </p:nvSpPr>
          <p:spPr>
            <a:xfrm>
              <a:off x="898734" y="3713589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37" y="3547702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1"/>
                  </a:moveTo>
                  <a:lnTo>
                    <a:pt x="360270" y="725571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2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2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1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1030" y="3695885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9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6" y="214890"/>
                  </a:lnTo>
                  <a:lnTo>
                    <a:pt x="407855" y="169732"/>
                  </a:lnTo>
                  <a:lnTo>
                    <a:pt x="392961" y="128248"/>
                  </a:lnTo>
                  <a:lnTo>
                    <a:pt x="369599" y="91633"/>
                  </a:lnTo>
                  <a:lnTo>
                    <a:pt x="338966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3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9338" y="3767349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69" h="243839">
                  <a:moveTo>
                    <a:pt x="115389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5389" y="0"/>
                  </a:lnTo>
                  <a:lnTo>
                    <a:pt x="115389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6638" y="3746521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1837" y="4589423"/>
            <a:ext cx="727710" cy="725805"/>
            <a:chOff x="731837" y="4589423"/>
            <a:chExt cx="727710" cy="725805"/>
          </a:xfrm>
        </p:grpSpPr>
        <p:sp>
          <p:nvSpPr>
            <p:cNvPr id="16" name="object 16"/>
            <p:cNvSpPr/>
            <p:nvPr/>
          </p:nvSpPr>
          <p:spPr>
            <a:xfrm>
              <a:off x="898734" y="4755310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1837" y="4589423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30"/>
                  </a:lnTo>
                  <a:lnTo>
                    <a:pt x="3963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7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7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8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9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8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9"/>
                  </a:lnTo>
                  <a:lnTo>
                    <a:pt x="727368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1030" y="4737606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80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4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8232" y="4821033"/>
              <a:ext cx="114935" cy="243840"/>
            </a:xfrm>
            <a:custGeom>
              <a:avLst/>
              <a:gdLst/>
              <a:ahLst/>
              <a:cxnLst/>
              <a:rect l="l" t="t" r="r" b="b"/>
              <a:pathLst>
                <a:path w="114934" h="243839">
                  <a:moveTo>
                    <a:pt x="11457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577" y="0"/>
                  </a:lnTo>
                  <a:lnTo>
                    <a:pt x="11457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5532" y="4800205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54794" y="2469739"/>
            <a:ext cx="727710" cy="725805"/>
            <a:chOff x="6754794" y="2469739"/>
            <a:chExt cx="727710" cy="725805"/>
          </a:xfrm>
        </p:grpSpPr>
        <p:sp>
          <p:nvSpPr>
            <p:cNvPr id="22" name="object 22"/>
            <p:cNvSpPr/>
            <p:nvPr/>
          </p:nvSpPr>
          <p:spPr>
            <a:xfrm>
              <a:off x="6921691" y="2635626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69">
                  <a:moveTo>
                    <a:pt x="197690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4" y="394368"/>
                  </a:lnTo>
                  <a:lnTo>
                    <a:pt x="197690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54794" y="2469739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5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29"/>
                  </a:lnTo>
                  <a:lnTo>
                    <a:pt x="3962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5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8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8"/>
                  </a:lnTo>
                  <a:lnTo>
                    <a:pt x="727367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03987" y="2617922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51337" y="2697854"/>
            <a:ext cx="147320" cy="243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16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54794" y="3529357"/>
            <a:ext cx="727710" cy="725805"/>
            <a:chOff x="6754794" y="3529357"/>
            <a:chExt cx="727710" cy="725805"/>
          </a:xfrm>
        </p:grpSpPr>
        <p:sp>
          <p:nvSpPr>
            <p:cNvPr id="27" name="object 27"/>
            <p:cNvSpPr/>
            <p:nvPr/>
          </p:nvSpPr>
          <p:spPr>
            <a:xfrm>
              <a:off x="6921691" y="3695244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70">
                  <a:moveTo>
                    <a:pt x="197690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4" y="394368"/>
                  </a:lnTo>
                  <a:lnTo>
                    <a:pt x="197690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54794" y="3529357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4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30"/>
                  </a:lnTo>
                  <a:lnTo>
                    <a:pt x="3962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6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4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9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6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9"/>
                  </a:lnTo>
                  <a:lnTo>
                    <a:pt x="727367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3987" y="3677540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3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5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3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0987" y="3757472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70" h="243839">
                  <a:moveTo>
                    <a:pt x="114983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983" y="0"/>
                  </a:lnTo>
                  <a:lnTo>
                    <a:pt x="114983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048286" y="3736644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5072" y="2585709"/>
            <a:ext cx="3438906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анализа потребительского поведения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95723" y="4607712"/>
            <a:ext cx="428942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выявления мнений клиентов о компании и ее конкурентах, о предложении, с которым они выходят на рынок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836105" y="3552993"/>
            <a:ext cx="3601102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тестирования материалов (продуктов, упаковки, промо и т.д.)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694451" y="2531528"/>
            <a:ext cx="298386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генерация новых идей (продуктов, упаковки, рекламы)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694451" y="3641714"/>
            <a:ext cx="3266238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выявление “инсайтов”, скрытых мотивов/проблем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68460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2572" y="2672504"/>
            <a:ext cx="7094801" cy="174406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sz="4000" spc="235" dirty="0">
                <a:latin typeface="Arial"/>
                <a:cs typeface="Arial"/>
              </a:rPr>
              <a:t>Глубинные интервью</a:t>
            </a:r>
          </a:p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sz="4000" spc="235" dirty="0">
                <a:latin typeface="Arial"/>
                <a:cs typeface="Arial"/>
              </a:rPr>
              <a:t>и как их готовить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358828" y="0"/>
            <a:ext cx="3833172" cy="4312508"/>
            <a:chOff x="1382624" y="219924"/>
            <a:chExt cx="5993027" cy="6562845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print"/>
            <a:srcRect l="6082" r="6531"/>
            <a:stretch/>
          </p:blipFill>
          <p:spPr>
            <a:xfrm>
              <a:off x="1382624" y="219924"/>
              <a:ext cx="5993027" cy="65628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51480" y="1065884"/>
              <a:ext cx="3418840" cy="1687195"/>
            </a:xfrm>
            <a:custGeom>
              <a:avLst/>
              <a:gdLst/>
              <a:ahLst/>
              <a:cxnLst/>
              <a:rect l="l" t="t" r="r" b="b"/>
              <a:pathLst>
                <a:path w="3418840" h="1687195">
                  <a:moveTo>
                    <a:pt x="1709419" y="1686635"/>
                  </a:moveTo>
                  <a:lnTo>
                    <a:pt x="1646752" y="1686079"/>
                  </a:lnTo>
                  <a:lnTo>
                    <a:pt x="1584652" y="1684423"/>
                  </a:lnTo>
                  <a:lnTo>
                    <a:pt x="1523159" y="1681687"/>
                  </a:lnTo>
                  <a:lnTo>
                    <a:pt x="1462312" y="1677889"/>
                  </a:lnTo>
                  <a:lnTo>
                    <a:pt x="1402149" y="1673048"/>
                  </a:lnTo>
                  <a:lnTo>
                    <a:pt x="1342709" y="1667184"/>
                  </a:lnTo>
                  <a:lnTo>
                    <a:pt x="1284030" y="1660316"/>
                  </a:lnTo>
                  <a:lnTo>
                    <a:pt x="1226151" y="1652462"/>
                  </a:lnTo>
                  <a:lnTo>
                    <a:pt x="1169111" y="1643642"/>
                  </a:lnTo>
                  <a:lnTo>
                    <a:pt x="1112948" y="1633875"/>
                  </a:lnTo>
                  <a:lnTo>
                    <a:pt x="1057700" y="1623180"/>
                  </a:lnTo>
                  <a:lnTo>
                    <a:pt x="1003408" y="1611575"/>
                  </a:lnTo>
                  <a:lnTo>
                    <a:pt x="950108" y="1599081"/>
                  </a:lnTo>
                  <a:lnTo>
                    <a:pt x="897840" y="1585715"/>
                  </a:lnTo>
                  <a:lnTo>
                    <a:pt x="846643" y="1571498"/>
                  </a:lnTo>
                  <a:lnTo>
                    <a:pt x="796554" y="1556447"/>
                  </a:lnTo>
                  <a:lnTo>
                    <a:pt x="747613" y="1540583"/>
                  </a:lnTo>
                  <a:lnTo>
                    <a:pt x="699858" y="1523924"/>
                  </a:lnTo>
                  <a:lnTo>
                    <a:pt x="653329" y="1506489"/>
                  </a:lnTo>
                  <a:lnTo>
                    <a:pt x="608062" y="1488298"/>
                  </a:lnTo>
                  <a:lnTo>
                    <a:pt x="564098" y="1469368"/>
                  </a:lnTo>
                  <a:lnTo>
                    <a:pt x="521474" y="1449721"/>
                  </a:lnTo>
                  <a:lnTo>
                    <a:pt x="480230" y="1429373"/>
                  </a:lnTo>
                  <a:lnTo>
                    <a:pt x="440404" y="1408346"/>
                  </a:lnTo>
                  <a:lnTo>
                    <a:pt x="402034" y="1386657"/>
                  </a:lnTo>
                  <a:lnTo>
                    <a:pt x="365159" y="1364325"/>
                  </a:lnTo>
                  <a:lnTo>
                    <a:pt x="329818" y="1341370"/>
                  </a:lnTo>
                  <a:lnTo>
                    <a:pt x="296050" y="1317811"/>
                  </a:lnTo>
                  <a:lnTo>
                    <a:pt x="263893" y="1293667"/>
                  </a:lnTo>
                  <a:lnTo>
                    <a:pt x="233386" y="1268956"/>
                  </a:lnTo>
                  <a:lnTo>
                    <a:pt x="204566" y="1243699"/>
                  </a:lnTo>
                  <a:lnTo>
                    <a:pt x="152147" y="1191618"/>
                  </a:lnTo>
                  <a:lnTo>
                    <a:pt x="106945" y="1137578"/>
                  </a:lnTo>
                  <a:lnTo>
                    <a:pt x="69269" y="1081731"/>
                  </a:lnTo>
                  <a:lnTo>
                    <a:pt x="39427" y="1024229"/>
                  </a:lnTo>
                  <a:lnTo>
                    <a:pt x="17729" y="965224"/>
                  </a:lnTo>
                  <a:lnTo>
                    <a:pt x="4483" y="904870"/>
                  </a:lnTo>
                  <a:lnTo>
                    <a:pt x="0" y="843317"/>
                  </a:lnTo>
                  <a:lnTo>
                    <a:pt x="1127" y="812401"/>
                  </a:lnTo>
                  <a:lnTo>
                    <a:pt x="10030" y="751429"/>
                  </a:lnTo>
                  <a:lnTo>
                    <a:pt x="27541" y="691730"/>
                  </a:lnTo>
                  <a:lnTo>
                    <a:pt x="53349" y="633458"/>
                  </a:lnTo>
                  <a:lnTo>
                    <a:pt x="87147" y="576764"/>
                  </a:lnTo>
                  <a:lnTo>
                    <a:pt x="128625" y="521801"/>
                  </a:lnTo>
                  <a:lnTo>
                    <a:pt x="177474" y="468722"/>
                  </a:lnTo>
                  <a:lnTo>
                    <a:pt x="233386" y="417679"/>
                  </a:lnTo>
                  <a:lnTo>
                    <a:pt x="263893" y="392968"/>
                  </a:lnTo>
                  <a:lnTo>
                    <a:pt x="296050" y="368824"/>
                  </a:lnTo>
                  <a:lnTo>
                    <a:pt x="329818" y="345265"/>
                  </a:lnTo>
                  <a:lnTo>
                    <a:pt x="365159" y="322310"/>
                  </a:lnTo>
                  <a:lnTo>
                    <a:pt x="402034" y="299978"/>
                  </a:lnTo>
                  <a:lnTo>
                    <a:pt x="440404" y="278289"/>
                  </a:lnTo>
                  <a:lnTo>
                    <a:pt x="480230" y="257261"/>
                  </a:lnTo>
                  <a:lnTo>
                    <a:pt x="521474" y="236914"/>
                  </a:lnTo>
                  <a:lnTo>
                    <a:pt x="564098" y="217266"/>
                  </a:lnTo>
                  <a:lnTo>
                    <a:pt x="608062" y="198337"/>
                  </a:lnTo>
                  <a:lnTo>
                    <a:pt x="653329" y="180146"/>
                  </a:lnTo>
                  <a:lnTo>
                    <a:pt x="699858" y="162711"/>
                  </a:lnTo>
                  <a:lnTo>
                    <a:pt x="747613" y="146052"/>
                  </a:lnTo>
                  <a:lnTo>
                    <a:pt x="796554" y="130188"/>
                  </a:lnTo>
                  <a:lnTo>
                    <a:pt x="846643" y="115137"/>
                  </a:lnTo>
                  <a:lnTo>
                    <a:pt x="897840" y="100920"/>
                  </a:lnTo>
                  <a:lnTo>
                    <a:pt x="950108" y="87554"/>
                  </a:lnTo>
                  <a:lnTo>
                    <a:pt x="1003408" y="75059"/>
                  </a:lnTo>
                  <a:lnTo>
                    <a:pt x="1057700" y="63455"/>
                  </a:lnTo>
                  <a:lnTo>
                    <a:pt x="1112948" y="52760"/>
                  </a:lnTo>
                  <a:lnTo>
                    <a:pt x="1169111" y="42992"/>
                  </a:lnTo>
                  <a:lnTo>
                    <a:pt x="1226151" y="34172"/>
                  </a:lnTo>
                  <a:lnTo>
                    <a:pt x="1284030" y="26319"/>
                  </a:lnTo>
                  <a:lnTo>
                    <a:pt x="1342709" y="19450"/>
                  </a:lnTo>
                  <a:lnTo>
                    <a:pt x="1402149" y="13586"/>
                  </a:lnTo>
                  <a:lnTo>
                    <a:pt x="1462312" y="8746"/>
                  </a:lnTo>
                  <a:lnTo>
                    <a:pt x="1523159" y="4948"/>
                  </a:lnTo>
                  <a:lnTo>
                    <a:pt x="1584652" y="2212"/>
                  </a:lnTo>
                  <a:lnTo>
                    <a:pt x="1646752" y="556"/>
                  </a:lnTo>
                  <a:lnTo>
                    <a:pt x="1709419" y="0"/>
                  </a:lnTo>
                  <a:lnTo>
                    <a:pt x="1772087" y="556"/>
                  </a:lnTo>
                  <a:lnTo>
                    <a:pt x="1834187" y="2212"/>
                  </a:lnTo>
                  <a:lnTo>
                    <a:pt x="1895680" y="4948"/>
                  </a:lnTo>
                  <a:lnTo>
                    <a:pt x="1956527" y="8746"/>
                  </a:lnTo>
                  <a:lnTo>
                    <a:pt x="2016690" y="13586"/>
                  </a:lnTo>
                  <a:lnTo>
                    <a:pt x="2076130" y="19450"/>
                  </a:lnTo>
                  <a:lnTo>
                    <a:pt x="2134809" y="26319"/>
                  </a:lnTo>
                  <a:lnTo>
                    <a:pt x="2192688" y="34172"/>
                  </a:lnTo>
                  <a:lnTo>
                    <a:pt x="2249729" y="42992"/>
                  </a:lnTo>
                  <a:lnTo>
                    <a:pt x="2305892" y="52760"/>
                  </a:lnTo>
                  <a:lnTo>
                    <a:pt x="2361139" y="63455"/>
                  </a:lnTo>
                  <a:lnTo>
                    <a:pt x="2415432" y="75059"/>
                  </a:lnTo>
                  <a:lnTo>
                    <a:pt x="2468731" y="87554"/>
                  </a:lnTo>
                  <a:lnTo>
                    <a:pt x="2520999" y="100920"/>
                  </a:lnTo>
                  <a:lnTo>
                    <a:pt x="2572197" y="115137"/>
                  </a:lnTo>
                  <a:lnTo>
                    <a:pt x="2622285" y="130188"/>
                  </a:lnTo>
                  <a:lnTo>
                    <a:pt x="2671226" y="146052"/>
                  </a:lnTo>
                  <a:lnTo>
                    <a:pt x="2718981" y="162711"/>
                  </a:lnTo>
                  <a:lnTo>
                    <a:pt x="2765511" y="180146"/>
                  </a:lnTo>
                  <a:lnTo>
                    <a:pt x="2810777" y="198337"/>
                  </a:lnTo>
                  <a:lnTo>
                    <a:pt x="2854742" y="217266"/>
                  </a:lnTo>
                  <a:lnTo>
                    <a:pt x="2897365" y="236914"/>
                  </a:lnTo>
                  <a:lnTo>
                    <a:pt x="2938609" y="257261"/>
                  </a:lnTo>
                  <a:lnTo>
                    <a:pt x="2978436" y="278289"/>
                  </a:lnTo>
                  <a:lnTo>
                    <a:pt x="3016806" y="299978"/>
                  </a:lnTo>
                  <a:lnTo>
                    <a:pt x="3053680" y="322310"/>
                  </a:lnTo>
                  <a:lnTo>
                    <a:pt x="3089021" y="345265"/>
                  </a:lnTo>
                  <a:lnTo>
                    <a:pt x="3122789" y="368824"/>
                  </a:lnTo>
                  <a:lnTo>
                    <a:pt x="3154946" y="392968"/>
                  </a:lnTo>
                  <a:lnTo>
                    <a:pt x="3185454" y="417679"/>
                  </a:lnTo>
                  <a:lnTo>
                    <a:pt x="3214273" y="442936"/>
                  </a:lnTo>
                  <a:lnTo>
                    <a:pt x="3266692" y="495017"/>
                  </a:lnTo>
                  <a:lnTo>
                    <a:pt x="3311894" y="549056"/>
                  </a:lnTo>
                  <a:lnTo>
                    <a:pt x="3349571" y="604904"/>
                  </a:lnTo>
                  <a:lnTo>
                    <a:pt x="3379412" y="662406"/>
                  </a:lnTo>
                  <a:lnTo>
                    <a:pt x="3401110" y="721411"/>
                  </a:lnTo>
                  <a:lnTo>
                    <a:pt x="3414356" y="781765"/>
                  </a:lnTo>
                  <a:lnTo>
                    <a:pt x="3418840" y="843317"/>
                  </a:lnTo>
                  <a:lnTo>
                    <a:pt x="3417712" y="874234"/>
                  </a:lnTo>
                  <a:lnTo>
                    <a:pt x="3408809" y="935206"/>
                  </a:lnTo>
                  <a:lnTo>
                    <a:pt x="3391299" y="994905"/>
                  </a:lnTo>
                  <a:lnTo>
                    <a:pt x="3365490" y="1053177"/>
                  </a:lnTo>
                  <a:lnTo>
                    <a:pt x="3331692" y="1109871"/>
                  </a:lnTo>
                  <a:lnTo>
                    <a:pt x="3290214" y="1164834"/>
                  </a:lnTo>
                  <a:lnTo>
                    <a:pt x="3241365" y="1217913"/>
                  </a:lnTo>
                  <a:lnTo>
                    <a:pt x="3185454" y="1268956"/>
                  </a:lnTo>
                  <a:lnTo>
                    <a:pt x="3154946" y="1293667"/>
                  </a:lnTo>
                  <a:lnTo>
                    <a:pt x="3122789" y="1317811"/>
                  </a:lnTo>
                  <a:lnTo>
                    <a:pt x="3089021" y="1341370"/>
                  </a:lnTo>
                  <a:lnTo>
                    <a:pt x="3053680" y="1364325"/>
                  </a:lnTo>
                  <a:lnTo>
                    <a:pt x="3016806" y="1386657"/>
                  </a:lnTo>
                  <a:lnTo>
                    <a:pt x="2978436" y="1408346"/>
                  </a:lnTo>
                  <a:lnTo>
                    <a:pt x="2938609" y="1429373"/>
                  </a:lnTo>
                  <a:lnTo>
                    <a:pt x="2897365" y="1449721"/>
                  </a:lnTo>
                  <a:lnTo>
                    <a:pt x="2854742" y="1469368"/>
                  </a:lnTo>
                  <a:lnTo>
                    <a:pt x="2810777" y="1488298"/>
                  </a:lnTo>
                  <a:lnTo>
                    <a:pt x="2765511" y="1506489"/>
                  </a:lnTo>
                  <a:lnTo>
                    <a:pt x="2718981" y="1523924"/>
                  </a:lnTo>
                  <a:lnTo>
                    <a:pt x="2671226" y="1540583"/>
                  </a:lnTo>
                  <a:lnTo>
                    <a:pt x="2622285" y="1556447"/>
                  </a:lnTo>
                  <a:lnTo>
                    <a:pt x="2572197" y="1571498"/>
                  </a:lnTo>
                  <a:lnTo>
                    <a:pt x="2520999" y="1585715"/>
                  </a:lnTo>
                  <a:lnTo>
                    <a:pt x="2468731" y="1599081"/>
                  </a:lnTo>
                  <a:lnTo>
                    <a:pt x="2415432" y="1611575"/>
                  </a:lnTo>
                  <a:lnTo>
                    <a:pt x="2361139" y="1623180"/>
                  </a:lnTo>
                  <a:lnTo>
                    <a:pt x="2305892" y="1633875"/>
                  </a:lnTo>
                  <a:lnTo>
                    <a:pt x="2249729" y="1643642"/>
                  </a:lnTo>
                  <a:lnTo>
                    <a:pt x="2192688" y="1652462"/>
                  </a:lnTo>
                  <a:lnTo>
                    <a:pt x="2134809" y="1660316"/>
                  </a:lnTo>
                  <a:lnTo>
                    <a:pt x="2076130" y="1667184"/>
                  </a:lnTo>
                  <a:lnTo>
                    <a:pt x="2016690" y="1673048"/>
                  </a:lnTo>
                  <a:lnTo>
                    <a:pt x="1956527" y="1677889"/>
                  </a:lnTo>
                  <a:lnTo>
                    <a:pt x="1895680" y="1681687"/>
                  </a:lnTo>
                  <a:lnTo>
                    <a:pt x="1834187" y="1684423"/>
                  </a:lnTo>
                  <a:lnTo>
                    <a:pt x="1772087" y="1686079"/>
                  </a:lnTo>
                  <a:lnTo>
                    <a:pt x="1709419" y="1686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9374635" y="745745"/>
            <a:ext cx="2056908" cy="76495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 algn="ctr">
              <a:lnSpc>
                <a:spcPct val="100000"/>
              </a:lnSpc>
              <a:spcBef>
                <a:spcPts val="0"/>
              </a:spcBef>
            </a:pPr>
            <a:r>
              <a:rPr sz="2400" b="1" spc="75" dirty="0">
                <a:solidFill>
                  <a:srgbClr val="0034EC"/>
                </a:solidFill>
                <a:latin typeface="+mn-lt"/>
              </a:rPr>
              <a:t>Вы</a:t>
            </a:r>
            <a:r>
              <a:rPr sz="2400" b="1" spc="40" dirty="0">
                <a:solidFill>
                  <a:srgbClr val="0034EC"/>
                </a:solidFill>
                <a:latin typeface="+mn-lt"/>
              </a:rPr>
              <a:t> </a:t>
            </a:r>
            <a:r>
              <a:rPr sz="2400" b="1" spc="210" dirty="0">
                <a:solidFill>
                  <a:srgbClr val="0034EC"/>
                </a:solidFill>
                <a:latin typeface="+mn-lt"/>
              </a:rPr>
              <a:t>верите </a:t>
            </a:r>
            <a:r>
              <a:rPr sz="2400" b="1" dirty="0">
                <a:solidFill>
                  <a:srgbClr val="0034EC"/>
                </a:solidFill>
                <a:latin typeface="+mn-lt"/>
              </a:rPr>
              <a:t>в</a:t>
            </a:r>
            <a:r>
              <a:rPr sz="2400" b="1" spc="55" dirty="0">
                <a:solidFill>
                  <a:srgbClr val="0034EC"/>
                </a:solidFill>
                <a:latin typeface="+mn-lt"/>
              </a:rPr>
              <a:t> </a:t>
            </a:r>
            <a:r>
              <a:rPr sz="2400" b="1" spc="145" dirty="0">
                <a:solidFill>
                  <a:srgbClr val="0034EC"/>
                </a:solidFill>
                <a:latin typeface="+mn-lt"/>
              </a:rPr>
              <a:t>себя?</a:t>
            </a:r>
            <a:endParaRPr sz="2400" b="1" dirty="0">
              <a:latin typeface="+mn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B4E2EE3-EF5D-B742-0802-CA4C82DC6FB3}"/>
              </a:ext>
            </a:extLst>
          </p:cNvPr>
          <p:cNvSpPr txBox="1">
            <a:spLocks/>
          </p:cNvSpPr>
          <p:nvPr/>
        </p:nvSpPr>
        <p:spPr>
          <a:xfrm>
            <a:off x="521427" y="309375"/>
            <a:ext cx="5298609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10" dirty="0">
                <a:latin typeface="+mj-lt"/>
              </a:rPr>
              <a:t>Глубинные</a:t>
            </a:r>
            <a:r>
              <a:rPr lang="ru-RU" spc="90" dirty="0">
                <a:latin typeface="+mj-lt"/>
              </a:rPr>
              <a:t> </a:t>
            </a:r>
            <a:r>
              <a:rPr lang="ru-RU" spc="235" dirty="0">
                <a:latin typeface="+mj-lt"/>
              </a:rPr>
              <a:t>интервью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3F7EF9F-F913-F008-9DCF-419A47C66A85}"/>
              </a:ext>
            </a:extLst>
          </p:cNvPr>
          <p:cNvSpPr txBox="1"/>
          <p:nvPr/>
        </p:nvSpPr>
        <p:spPr>
          <a:xfrm>
            <a:off x="546137" y="1094538"/>
            <a:ext cx="6080693" cy="9334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ru-RU" sz="2000" dirty="0"/>
              <a:t>Метод качественных исследования в форме беседы с респондентом один на один по заранее подготовленному сценарию (с записью на диктофон)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1B248-90E4-5A1A-0225-B3B21FD385A5}"/>
              </a:ext>
            </a:extLst>
          </p:cNvPr>
          <p:cNvSpPr txBox="1"/>
          <p:nvPr/>
        </p:nvSpPr>
        <p:spPr>
          <a:xfrm>
            <a:off x="521426" y="2387585"/>
            <a:ext cx="6802012" cy="4375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cs typeface="Arial"/>
              </a:rPr>
              <a:t>Пример вопросов интервью: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 каких случаях вы заказываете еду?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Как вы принимаете решение о том, где заказать еду?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Какие проблемы возникали у вас при заказе еды?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Как вы их решали?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pc="120" dirty="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spc="120" dirty="0">
                <a:cs typeface="Arial"/>
              </a:rPr>
              <a:t>Когда применяется: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при необходимости более глубокого анализа скрытых мотивов/ощущений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когда на респондента может оказать влияние мнение окружающих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при обсуждении деликатных или конфиденциальных тем и вопросов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для более подробного понимания сложного поведения респондента в определенных ситуациях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323438" y="4635316"/>
            <a:ext cx="4868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dirty="0"/>
              <a:t>Нейтрализуется отрицательное влияние группы, которое может проявляться в фокус-группе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10" dirty="0"/>
              <a:t>Глубинные</a:t>
            </a:r>
            <a:r>
              <a:rPr sz="4000" spc="90" dirty="0"/>
              <a:t> </a:t>
            </a:r>
            <a:r>
              <a:rPr sz="4000" spc="235" dirty="0"/>
              <a:t>интервью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Зачем используют:</a:t>
            </a:r>
            <a:r>
              <a:rPr lang="ru-RU" sz="1800" dirty="0">
                <a:latin typeface="Arial"/>
                <a:cs typeface="Arial"/>
              </a:rPr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Как проводят:</a:t>
            </a:r>
            <a:r>
              <a:rPr lang="ru-RU" sz="1800" dirty="0">
                <a:latin typeface="Arial"/>
                <a:cs typeface="Arial"/>
              </a:rPr>
              <a:t> беседа 1 на 1.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dirty="0">
                <a:latin typeface="Arial"/>
                <a:cs typeface="Arial"/>
              </a:rPr>
              <a:t>Очно или по видеосвязи. Интервью может длиться от 30 мин. до 2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Сколько респондентов:</a:t>
            </a:r>
            <a:r>
              <a:rPr lang="ru-RU" sz="1800" dirty="0">
                <a:latin typeface="Arial"/>
                <a:cs typeface="Arial"/>
              </a:rPr>
              <a:t> от 10 в случае однородной аудитории исследования до 30 при наличии нескольких сегментов.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dirty="0">
                <a:latin typeface="Arial"/>
                <a:cs typeface="Arial"/>
              </a:rPr>
              <a:t>Обычно при общении с одним сегментом аудитории уже на 5-7 интервью респонденты начинают повторяться. Ты замечаешь, что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05444"/>
            <a:ext cx="105156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310" dirty="0">
                <a:latin typeface="+mn-lt"/>
              </a:rPr>
              <a:t>Продуктовые / Маркетинговые</a:t>
            </a:r>
            <a:r>
              <a:rPr lang="ru-RU" spc="80" dirty="0">
                <a:latin typeface="+mn-lt"/>
              </a:rPr>
              <a:t> </a:t>
            </a:r>
            <a:r>
              <a:rPr lang="ru-RU" spc="245" dirty="0">
                <a:latin typeface="+mn-lt"/>
              </a:rPr>
              <a:t>исследования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22625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b="1" spc="70" dirty="0">
                <a:solidFill>
                  <a:srgbClr val="FFFFFF"/>
                </a:solidFill>
                <a:latin typeface="Arial"/>
                <a:cs typeface="Arial"/>
              </a:rPr>
              <a:t>Подготовка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b="1" spc="70" dirty="0">
                <a:solidFill>
                  <a:srgbClr val="FFFFFF"/>
                </a:solidFill>
                <a:latin typeface="Arial"/>
                <a:cs typeface="Arial"/>
              </a:rPr>
              <a:t>Проведение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b="1" spc="7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099" y="541588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Подготовка.</a:t>
            </a:r>
            <a:r>
              <a:rPr lang="ru-RU" sz="4000" spc="60" dirty="0"/>
              <a:t> </a:t>
            </a:r>
            <a:r>
              <a:rPr lang="ru-RU" sz="4000" spc="335" dirty="0"/>
              <a:t>Цели</a:t>
            </a:r>
            <a:r>
              <a:rPr lang="ru-RU" sz="4000" spc="60" dirty="0"/>
              <a:t> </a:t>
            </a:r>
            <a:r>
              <a:rPr lang="ru-RU" sz="4000" spc="390" dirty="0"/>
              <a:t>и</a:t>
            </a:r>
            <a:r>
              <a:rPr lang="ru-RU" sz="4000" spc="65" dirty="0"/>
              <a:t> </a:t>
            </a:r>
            <a:r>
              <a:rPr lang="ru-RU" sz="4000" spc="265" dirty="0"/>
              <a:t>задачи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81099" y="1510233"/>
            <a:ext cx="9136669" cy="49526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5" dirty="0">
                <a:solidFill>
                  <a:srgbClr val="0034EC"/>
                </a:solidFill>
                <a:cs typeface="Arial"/>
              </a:rPr>
              <a:t>Определите</a:t>
            </a:r>
            <a:r>
              <a:rPr sz="24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10" dirty="0">
                <a:solidFill>
                  <a:srgbClr val="0034EC"/>
                </a:solidFill>
                <a:cs typeface="Arial"/>
              </a:rPr>
              <a:t>главные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85" dirty="0">
                <a:solidFill>
                  <a:srgbClr val="0034EC"/>
                </a:solidFill>
                <a:cs typeface="Arial"/>
              </a:rPr>
              <a:t>3-</a:t>
            </a:r>
            <a:r>
              <a:rPr sz="2400" b="1" spc="105" dirty="0">
                <a:solidFill>
                  <a:srgbClr val="0034EC"/>
                </a:solidFill>
                <a:cs typeface="Arial"/>
              </a:rPr>
              <a:t>5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20" dirty="0">
                <a:solidFill>
                  <a:srgbClr val="0034EC"/>
                </a:solidFill>
                <a:cs typeface="Arial"/>
              </a:rPr>
              <a:t>задач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00" dirty="0">
                <a:solidFill>
                  <a:srgbClr val="0034EC"/>
                </a:solidFill>
                <a:cs typeface="Arial"/>
              </a:rPr>
              <a:t>для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00" dirty="0">
                <a:solidFill>
                  <a:srgbClr val="0034EC"/>
                </a:solidFill>
                <a:cs typeface="Arial"/>
              </a:rPr>
              <a:t>исследования.</a:t>
            </a:r>
            <a:endParaRPr sz="2400" dirty="0">
              <a:cs typeface="Arial"/>
            </a:endParaRPr>
          </a:p>
          <a:p>
            <a:pPr marL="12700" marR="173990">
              <a:lnSpc>
                <a:spcPct val="100000"/>
              </a:lnSpc>
              <a:spcBef>
                <a:spcPts val="2425"/>
              </a:spcBef>
            </a:pPr>
            <a:r>
              <a:rPr lang="ru-RU" dirty="0"/>
              <a:t>Это ключевые задачи, ответы на которые помогут вам:</a:t>
            </a:r>
          </a:p>
          <a:p>
            <a:pPr marL="298450" marR="17399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улучшить продукт,</a:t>
            </a:r>
          </a:p>
          <a:p>
            <a:pPr marL="298450" marR="17399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нарастить выручку,</a:t>
            </a:r>
          </a:p>
          <a:p>
            <a:pPr marL="298450" marR="17399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найти новые аудитории,</a:t>
            </a:r>
          </a:p>
          <a:p>
            <a:pPr marL="298450" marR="17399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повысить эффективность маркетинга.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lang="ru-RU" sz="2000" b="1" dirty="0">
                <a:solidFill>
                  <a:srgbClr val="0432FF"/>
                </a:solidFill>
              </a:rPr>
              <a:t>Пример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Понять </a:t>
            </a:r>
            <a:r>
              <a:rPr lang="ru-RU" sz="1700" b="1" dirty="0">
                <a:latin typeface="Arial"/>
                <a:cs typeface="Arial"/>
              </a:rPr>
              <a:t>у каких сегментов ЦА</a:t>
            </a:r>
            <a:r>
              <a:rPr lang="ru-RU" sz="1700" dirty="0">
                <a:latin typeface="Arial"/>
                <a:cs typeface="Arial"/>
              </a:rPr>
              <a:t> есть наиболее ярко выраженная </a:t>
            </a:r>
            <a:r>
              <a:rPr lang="ru-RU" sz="1700" b="1" dirty="0">
                <a:latin typeface="Arial"/>
                <a:cs typeface="Arial"/>
              </a:rPr>
              <a:t>потребность</a:t>
            </a:r>
            <a:r>
              <a:rPr lang="ru-RU" sz="1700" dirty="0">
                <a:latin typeface="Arial"/>
                <a:cs typeface="Arial"/>
              </a:rPr>
              <a:t>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Понять, главные </a:t>
            </a:r>
            <a:r>
              <a:rPr lang="ru-RU" sz="1700" b="1" dirty="0">
                <a:latin typeface="Arial"/>
                <a:cs typeface="Arial"/>
              </a:rPr>
              <a:t>задачи</a:t>
            </a:r>
            <a:r>
              <a:rPr lang="ru-RU" sz="1700" dirty="0">
                <a:latin typeface="Arial"/>
                <a:cs typeface="Arial"/>
              </a:rPr>
              <a:t> людей,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Какие </a:t>
            </a:r>
            <a:r>
              <a:rPr lang="ru-RU" sz="1700" b="1" dirty="0">
                <a:latin typeface="Arial"/>
                <a:cs typeface="Arial"/>
              </a:rPr>
              <a:t>цели</a:t>
            </a:r>
            <a:r>
              <a:rPr lang="ru-RU" sz="1700" dirty="0">
                <a:latin typeface="Arial"/>
                <a:cs typeface="Arial"/>
              </a:rPr>
              <a:t> человек ставит перед обучением?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Какие </a:t>
            </a:r>
            <a:r>
              <a:rPr lang="ru-RU" sz="1700" b="1" dirty="0">
                <a:latin typeface="Arial"/>
                <a:cs typeface="Arial"/>
              </a:rPr>
              <a:t>требования / ожидания </a:t>
            </a:r>
            <a:r>
              <a:rPr lang="ru-RU" sz="1700" dirty="0">
                <a:latin typeface="Arial"/>
                <a:cs typeface="Arial"/>
              </a:rPr>
              <a:t>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Что / где искали?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099" y="66633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1099" y="1723444"/>
            <a:ext cx="8606155" cy="288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lang="ru-RU" spc="65" dirty="0">
                <a:latin typeface="Arial"/>
                <a:cs typeface="Arial"/>
              </a:rPr>
              <a:t>На старте нужно выделить гипотезы по тем сегментам аудитории, которых нужно покрыть в рамках исследования:</a:t>
            </a:r>
            <a:br>
              <a:rPr lang="ru-RU" spc="65" dirty="0">
                <a:latin typeface="Arial"/>
                <a:cs typeface="Arial"/>
              </a:rPr>
            </a:br>
            <a:endParaRPr lang="en-US" spc="6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lang="ru-RU" spc="65" dirty="0">
                <a:latin typeface="Arial"/>
                <a:cs typeface="Arial"/>
              </a:rPr>
              <a:t>В примере для продукта «курсы по продажам»: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«руководители компаний»,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«руководители отделов продаж»,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«сотрудники отделов продаж» и т.п.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67" y="3136567"/>
            <a:ext cx="5144941" cy="34348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sz="4000" spc="110" dirty="0"/>
              <a:t>Где</a:t>
            </a:r>
            <a:r>
              <a:rPr sz="4000" spc="55" dirty="0"/>
              <a:t> </a:t>
            </a:r>
            <a:r>
              <a:rPr sz="4000" spc="280" dirty="0"/>
              <a:t>искать</a:t>
            </a:r>
            <a:r>
              <a:rPr sz="4000" spc="60" dirty="0"/>
              <a:t> </a:t>
            </a:r>
            <a:r>
              <a:rPr sz="4000" spc="225" dirty="0"/>
              <a:t>респондентов?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Социальные сети (Facebook + Linkedin):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035" marR="5080" indent="-1029969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945" y="45249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sz="4000" b="0" spc="445" dirty="0">
                <a:latin typeface="+mj-lt"/>
              </a:rPr>
              <a:t>Как</a:t>
            </a:r>
            <a:r>
              <a:rPr lang="ru-RU" sz="4000" b="0" spc="55" dirty="0">
                <a:latin typeface="+mj-lt"/>
              </a:rPr>
              <a:t> </a:t>
            </a:r>
            <a:r>
              <a:rPr lang="ru-RU" sz="4000" b="0" spc="260" dirty="0">
                <a:latin typeface="+mj-lt"/>
              </a:rPr>
              <a:t>пригласить</a:t>
            </a:r>
            <a:r>
              <a:rPr lang="ru-RU" sz="4000" b="0" spc="60" dirty="0">
                <a:latin typeface="+mj-lt"/>
              </a:rPr>
              <a:t> </a:t>
            </a:r>
            <a:r>
              <a:rPr lang="ru-RU" sz="4000" b="0" spc="300" dirty="0">
                <a:latin typeface="+mj-lt"/>
              </a:rPr>
              <a:t>на</a:t>
            </a:r>
            <a:r>
              <a:rPr lang="ru-RU" sz="4000" b="0" spc="60" dirty="0">
                <a:latin typeface="+mj-lt"/>
              </a:rPr>
              <a:t> </a:t>
            </a:r>
            <a:r>
              <a:rPr lang="ru-RU" sz="4000" b="0" spc="235" dirty="0">
                <a:latin typeface="+mj-lt"/>
              </a:rPr>
              <a:t>интервью</a:t>
            </a:r>
            <a:endParaRPr lang="ru-RU" sz="4000" b="0" dirty="0">
              <a:latin typeface="+mj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93405" y="1449399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print"/>
          <a:srcRect t="6442"/>
          <a:stretch/>
        </p:blipFill>
        <p:spPr>
          <a:xfrm>
            <a:off x="4898892" y="1238550"/>
            <a:ext cx="3025908" cy="5590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4021288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310597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spc="240" dirty="0"/>
              <a:t>Таблица </a:t>
            </a:r>
            <a:r>
              <a:rPr lang="ru-RU" spc="160" dirty="0"/>
              <a:t>с</a:t>
            </a:r>
            <a:r>
              <a:rPr lang="ru-RU" spc="45" dirty="0"/>
              <a:t> </a:t>
            </a:r>
            <a:r>
              <a:rPr lang="ru-RU" spc="265" dirty="0"/>
              <a:t>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982" y="1114430"/>
            <a:ext cx="8226050" cy="57564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502535" cy="363727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27038" indent="-379413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sz="1800" spc="160" dirty="0">
                <a:latin typeface="Arial"/>
                <a:cs typeface="Arial"/>
              </a:rPr>
              <a:t>ФИО</a:t>
            </a:r>
            <a:endParaRPr sz="1800" dirty="0">
              <a:latin typeface="Arial"/>
              <a:cs typeface="Arial"/>
            </a:endParaRPr>
          </a:p>
          <a:p>
            <a:pPr marL="462915" indent="-426084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40" dirty="0">
                <a:latin typeface="Arial"/>
                <a:cs typeface="Arial"/>
              </a:rPr>
              <a:t>Источник</a:t>
            </a:r>
            <a:endParaRPr sz="1800" dirty="0">
              <a:latin typeface="Arial"/>
              <a:cs typeface="Arial"/>
            </a:endParaRPr>
          </a:p>
          <a:p>
            <a:pPr marL="462915" indent="-42418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25" dirty="0">
                <a:latin typeface="Arial"/>
                <a:cs typeface="Arial"/>
              </a:rPr>
              <a:t>Тип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связи</a:t>
            </a:r>
            <a:endParaRPr sz="1800" dirty="0">
              <a:latin typeface="Arial"/>
              <a:cs typeface="Arial"/>
            </a:endParaRPr>
          </a:p>
          <a:p>
            <a:pPr marL="461963" indent="-452438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1963" algn="l"/>
                <a:tab pos="463550" algn="l"/>
              </a:tabLst>
            </a:pPr>
            <a:r>
              <a:rPr sz="1800" spc="215" dirty="0">
                <a:latin typeface="Arial"/>
                <a:cs typeface="Arial"/>
              </a:rPr>
              <a:t>Ник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/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телефон</a:t>
            </a:r>
            <a:endParaRPr sz="1800" dirty="0">
              <a:latin typeface="Arial"/>
              <a:cs typeface="Arial"/>
            </a:endParaRPr>
          </a:p>
          <a:p>
            <a:pPr marL="462915" indent="-424815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40" dirty="0">
                <a:latin typeface="Arial"/>
                <a:cs typeface="Arial"/>
              </a:rPr>
              <a:t>Комментарий</a:t>
            </a:r>
            <a:endParaRPr sz="1800" dirty="0">
              <a:latin typeface="Arial"/>
              <a:cs typeface="Arial"/>
            </a:endParaRPr>
          </a:p>
          <a:p>
            <a:pPr marL="462915" indent="-43688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80" dirty="0">
                <a:latin typeface="Arial"/>
                <a:cs typeface="Arial"/>
              </a:rPr>
              <a:t>Дата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 dirty="0">
              <a:latin typeface="Arial"/>
              <a:cs typeface="Arial"/>
            </a:endParaRPr>
          </a:p>
          <a:p>
            <a:pPr marL="462915" indent="-419734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50" dirty="0">
                <a:latin typeface="Arial"/>
                <a:cs typeface="Arial"/>
              </a:rPr>
              <a:t>Время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 dirty="0">
              <a:latin typeface="Arial"/>
              <a:cs typeface="Arial"/>
            </a:endParaRPr>
          </a:p>
          <a:p>
            <a:pPr marL="462915" indent="-441959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-10" dirty="0">
                <a:latin typeface="Arial"/>
                <a:cs typeface="Arial"/>
              </a:rPr>
              <a:t>Статус</a:t>
            </a:r>
            <a:endParaRPr sz="1800" dirty="0">
              <a:latin typeface="Arial"/>
              <a:cs typeface="Arial"/>
            </a:endParaRPr>
          </a:p>
          <a:p>
            <a:pPr marL="462915" indent="-4318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75" dirty="0">
                <a:latin typeface="Arial"/>
                <a:cs typeface="Arial"/>
              </a:rPr>
              <a:t>Кто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добавил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55966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sz="4000" spc="130" dirty="0"/>
              <a:t>Советы про глубинные интервью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18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Выбирайте самых </a:t>
            </a:r>
            <a:r>
              <a:rPr lang="ru-RU" sz="2000" b="1" dirty="0">
                <a:latin typeface="Arial"/>
                <a:cs typeface="Arial"/>
              </a:rPr>
              <a:t>разных</a:t>
            </a:r>
            <a:r>
              <a:rPr lang="ru-RU" sz="2000" dirty="0">
                <a:latin typeface="Arial"/>
                <a:cs typeface="Arial"/>
              </a:rPr>
              <a:t> представителей аудитории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Лучше </a:t>
            </a:r>
            <a:r>
              <a:rPr lang="ru-RU" sz="2000" b="1" dirty="0">
                <a:latin typeface="Arial"/>
                <a:cs typeface="Arial"/>
              </a:rPr>
              <a:t>личная встреча или видеозвонок</a:t>
            </a:r>
            <a:r>
              <a:rPr lang="ru-RU" sz="2000" dirty="0">
                <a:latin typeface="Arial"/>
                <a:cs typeface="Arial"/>
              </a:rPr>
              <a:t>.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Заранее </a:t>
            </a:r>
            <a:r>
              <a:rPr lang="ru-RU" sz="2000" b="1" dirty="0">
                <a:latin typeface="Arial"/>
                <a:cs typeface="Arial"/>
              </a:rPr>
              <a:t>расскажите</a:t>
            </a:r>
            <a:r>
              <a:rPr lang="ru-RU" sz="2000" dirty="0">
                <a:latin typeface="Arial"/>
                <a:cs typeface="Arial"/>
              </a:rPr>
              <a:t> респондентам </a:t>
            </a:r>
            <a:r>
              <a:rPr lang="ru-RU" sz="2000" b="1" dirty="0">
                <a:latin typeface="Arial"/>
                <a:cs typeface="Arial"/>
              </a:rPr>
              <a:t>о цели</a:t>
            </a:r>
            <a:r>
              <a:rPr lang="ru-RU" sz="2000" dirty="0">
                <a:latin typeface="Arial"/>
                <a:cs typeface="Arial"/>
              </a:rPr>
              <a:t> и теме исследования, обозначьте сколько на это потребуется времени.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Закладывайте на интервью 60-90 минут, обычно именно столько времени нужно на хороший глубокий </a:t>
            </a:r>
            <a:r>
              <a:rPr lang="en-US" sz="2000" dirty="0">
                <a:latin typeface="Arial"/>
                <a:cs typeface="Arial"/>
              </a:rPr>
              <a:t>CustDev</a:t>
            </a:r>
            <a:r>
              <a:rPr lang="en" sz="2000" dirty="0">
                <a:latin typeface="Arial"/>
                <a:cs typeface="Arial"/>
              </a:rPr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1098" y="1681658"/>
            <a:ext cx="8956040" cy="41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solidFill>
                  <a:srgbClr val="0034EC"/>
                </a:solidFill>
                <a:latin typeface="Arial"/>
                <a:cs typeface="Arial"/>
              </a:rPr>
              <a:t>Правила</a:t>
            </a:r>
            <a:r>
              <a:rPr sz="28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30" dirty="0">
                <a:solidFill>
                  <a:srgbClr val="0034EC"/>
                </a:solidFill>
                <a:latin typeface="Arial"/>
                <a:cs typeface="Arial"/>
              </a:rPr>
              <a:t>составления</a:t>
            </a:r>
            <a:r>
              <a:rPr sz="28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0034EC"/>
                </a:solidFill>
                <a:latin typeface="Arial"/>
                <a:cs typeface="Arial"/>
              </a:rPr>
              <a:t>вопросов: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ru-RU" sz="3600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>
                <a:latin typeface="Arial"/>
                <a:cs typeface="Arial"/>
              </a:rPr>
              <a:t>Составлять вопросы последовательно. </a:t>
            </a:r>
            <a:r>
              <a:rPr lang="ru-RU" b="1" dirty="0">
                <a:latin typeface="Arial"/>
                <a:cs typeface="Arial"/>
              </a:rPr>
              <a:t>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>
                <a:latin typeface="Arial"/>
                <a:cs typeface="Arial"/>
              </a:rPr>
              <a:t>Составляйте вопросы </a:t>
            </a:r>
            <a:r>
              <a:rPr lang="ru-RU" b="1" dirty="0">
                <a:latin typeface="Arial"/>
                <a:cs typeface="Arial"/>
              </a:rPr>
              <a:t>вокруг </a:t>
            </a:r>
            <a:r>
              <a:rPr lang="ru-RU" dirty="0">
                <a:latin typeface="Arial"/>
                <a:cs typeface="Arial"/>
              </a:rPr>
              <a:t>построенных</a:t>
            </a:r>
            <a:r>
              <a:rPr lang="ru-RU" b="1" dirty="0">
                <a:latin typeface="Arial"/>
                <a:cs typeface="Arial"/>
              </a:rPr>
              <a:t> гипотез</a:t>
            </a:r>
            <a:r>
              <a:rPr lang="ru-RU" dirty="0">
                <a:latin typeface="Arial"/>
                <a:cs typeface="Arial"/>
              </a:rPr>
              <a:t>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>
                <a:latin typeface="Arial"/>
                <a:cs typeface="Arial"/>
              </a:rPr>
              <a:t>Использовать </a:t>
            </a:r>
            <a:r>
              <a:rPr lang="ru-RU" b="1" dirty="0">
                <a:latin typeface="Arial"/>
                <a:cs typeface="Arial"/>
              </a:rPr>
              <a:t>открытый</a:t>
            </a:r>
            <a:r>
              <a:rPr lang="ru-RU" dirty="0">
                <a:latin typeface="Arial"/>
                <a:cs typeface="Arial"/>
              </a:rPr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098" y="704092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Подготовка.</a:t>
            </a:r>
            <a:r>
              <a:rPr lang="ru-RU" sz="4000" spc="65" dirty="0"/>
              <a:t> </a:t>
            </a:r>
            <a:r>
              <a:rPr lang="ru-RU" sz="4000" spc="285" dirty="0"/>
              <a:t>Список</a:t>
            </a:r>
            <a:r>
              <a:rPr lang="ru-RU" sz="4000" spc="65" dirty="0"/>
              <a:t> </a:t>
            </a:r>
            <a:r>
              <a:rPr lang="ru-RU" sz="4000" spc="180" dirty="0"/>
              <a:t>вопросов</a:t>
            </a:r>
            <a:endParaRPr lang="ru-RU" sz="4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15" dirty="0"/>
              <a:t>Сценарий</a:t>
            </a:r>
            <a:r>
              <a:rPr sz="4000" spc="70" dirty="0"/>
              <a:t> </a:t>
            </a:r>
            <a:r>
              <a:rPr sz="4000" spc="235" dirty="0"/>
              <a:t>интервью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713210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50" dirty="0"/>
              <a:t>Разогрев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91350" y="1708432"/>
            <a:ext cx="9293860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65" dirty="0">
                <a:solidFill>
                  <a:srgbClr val="0034EC"/>
                </a:solidFill>
                <a:latin typeface="Arial"/>
                <a:cs typeface="Arial"/>
              </a:rPr>
              <a:t>Начинайте</a:t>
            </a:r>
            <a:r>
              <a:rPr sz="24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20" dirty="0">
                <a:solidFill>
                  <a:srgbClr val="0034EC"/>
                </a:solidFill>
                <a:latin typeface="Arial"/>
                <a:cs typeface="Arial"/>
              </a:rPr>
              <a:t>разговор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0034EC"/>
                </a:solidFill>
                <a:latin typeface="Arial"/>
                <a:cs typeface="Arial"/>
              </a:rPr>
              <a:t>с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70" dirty="0">
                <a:solidFill>
                  <a:srgbClr val="0034EC"/>
                </a:solidFill>
                <a:latin typeface="Arial"/>
                <a:cs typeface="Arial"/>
              </a:rPr>
              <a:t>общих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0034EC"/>
                </a:solidFill>
                <a:latin typeface="Arial"/>
                <a:cs typeface="Arial"/>
              </a:rPr>
              <a:t>фраз</a:t>
            </a:r>
            <a:r>
              <a:rPr sz="24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220" dirty="0">
                <a:solidFill>
                  <a:srgbClr val="0034EC"/>
                </a:solidFill>
                <a:latin typeface="Arial"/>
                <a:cs typeface="Arial"/>
              </a:rPr>
              <a:t>и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0034EC"/>
                </a:solidFill>
                <a:latin typeface="Arial"/>
                <a:cs typeface="Arial"/>
              </a:rPr>
              <a:t>вопросов.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Arial"/>
                <a:cs typeface="Arial"/>
              </a:rPr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Arial"/>
                <a:cs typeface="Arial"/>
              </a:rPr>
              <a:t>Можно использовать контекст (что происходит в стране и в мире и его отношение)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b="1" dirty="0">
                <a:solidFill>
                  <a:srgbClr val="0432FF"/>
                </a:solidFill>
                <a:latin typeface="Arial"/>
                <a:cs typeface="Arial"/>
              </a:rPr>
              <a:t>ЭМПАТИЯ</a:t>
            </a:r>
            <a:r>
              <a:rPr lang="ru-RU" dirty="0">
                <a:latin typeface="Arial"/>
                <a:cs typeface="Arial"/>
              </a:rPr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dirty="0">
                <a:latin typeface="Arial"/>
                <a:cs typeface="Arial"/>
              </a:rPr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2494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69025" y="2356044"/>
            <a:ext cx="4933950" cy="25212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800" b="1" spc="120" dirty="0">
                <a:solidFill>
                  <a:srgbClr val="0034EC"/>
                </a:solidFill>
                <a:latin typeface="Arial"/>
                <a:cs typeface="Arial"/>
              </a:rPr>
              <a:t>42</a:t>
            </a:r>
            <a:r>
              <a:rPr sz="1800" b="1" spc="120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r>
              <a:rPr sz="18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45" dirty="0">
                <a:solidFill>
                  <a:srgbClr val="0034EC"/>
                </a:solidFill>
                <a:latin typeface="Arial"/>
                <a:cs typeface="Arial"/>
              </a:rPr>
              <a:t>стартапов</a:t>
            </a:r>
            <a:r>
              <a:rPr lang="ru-RU" sz="18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1800" b="1" spc="100" dirty="0">
                <a:solidFill>
                  <a:srgbClr val="0034EC"/>
                </a:solidFill>
                <a:latin typeface="Arial"/>
                <a:cs typeface="Arial"/>
              </a:rPr>
              <a:t>умирают </a:t>
            </a:r>
            <a:r>
              <a:rPr lang="ru-RU" sz="1800" spc="100" dirty="0">
                <a:latin typeface="Arial"/>
                <a:cs typeface="Arial"/>
              </a:rPr>
              <a:t>поскольку продукт не кому не нужен</a:t>
            </a:r>
            <a:br>
              <a:rPr lang="en-US" sz="1800" spc="100" dirty="0">
                <a:latin typeface="Arial"/>
                <a:cs typeface="Arial"/>
              </a:rPr>
            </a:br>
            <a:r>
              <a:rPr lang="en-US" sz="1800" spc="100" dirty="0">
                <a:latin typeface="Arial"/>
                <a:cs typeface="Arial"/>
              </a:rPr>
              <a:t>(No market need)</a:t>
            </a:r>
            <a:r>
              <a:rPr sz="1800" spc="45" dirty="0">
                <a:solidFill>
                  <a:srgbClr val="2C2F37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120" dirty="0">
                <a:solidFill>
                  <a:srgbClr val="2C2F37"/>
                </a:solidFill>
                <a:latin typeface="Arial"/>
                <a:cs typeface="Arial"/>
              </a:rPr>
              <a:t>Опыт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2C2F37"/>
                </a:solidFill>
                <a:latin typeface="Arial"/>
                <a:cs typeface="Arial"/>
              </a:rPr>
              <a:t>мощных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35" dirty="0">
                <a:solidFill>
                  <a:srgbClr val="2C2F37"/>
                </a:solidFill>
                <a:latin typeface="Arial"/>
                <a:cs typeface="Arial"/>
              </a:rPr>
              <a:t>продактов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2C2F37"/>
                </a:solidFill>
                <a:latin typeface="Arial"/>
                <a:cs typeface="Arial"/>
              </a:rPr>
              <a:t>говорит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0" dirty="0">
                <a:solidFill>
                  <a:srgbClr val="2C2F37"/>
                </a:solidFill>
                <a:latin typeface="Arial"/>
                <a:cs typeface="Arial"/>
              </a:rPr>
              <a:t>о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C2F37"/>
                </a:solidFill>
                <a:latin typeface="Arial"/>
                <a:cs typeface="Arial"/>
              </a:rPr>
              <a:t>том, </a:t>
            </a:r>
            <a:r>
              <a:rPr sz="1800" spc="80" dirty="0">
                <a:solidFill>
                  <a:srgbClr val="2C2F37"/>
                </a:solidFill>
                <a:latin typeface="Arial"/>
                <a:cs typeface="Arial"/>
              </a:rPr>
              <a:t>что</a:t>
            </a:r>
            <a:r>
              <a:rPr sz="1800" spc="-30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b="1" spc="155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0034EC"/>
                </a:solidFill>
                <a:latin typeface="Arial"/>
                <a:cs typeface="Arial"/>
              </a:rPr>
              <a:t>подтверждаются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40" dirty="0">
                <a:solidFill>
                  <a:srgbClr val="0034EC"/>
                </a:solidFill>
                <a:latin typeface="Arial"/>
                <a:cs typeface="Arial"/>
              </a:rPr>
              <a:t>9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35" dirty="0">
                <a:solidFill>
                  <a:srgbClr val="0034EC"/>
                </a:solidFill>
                <a:latin typeface="Arial"/>
                <a:cs typeface="Arial"/>
              </a:rPr>
              <a:t>из</a:t>
            </a:r>
            <a:r>
              <a:rPr sz="1800" b="1" spc="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4EC"/>
                </a:solidFill>
                <a:latin typeface="Arial"/>
                <a:cs typeface="Arial"/>
              </a:rPr>
              <a:t>10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75" dirty="0">
                <a:solidFill>
                  <a:srgbClr val="0034EC"/>
                </a:solidFill>
                <a:latin typeface="Arial"/>
                <a:cs typeface="Arial"/>
              </a:rPr>
              <a:t>гипотез</a:t>
            </a:r>
            <a:r>
              <a:rPr sz="1800" spc="75" dirty="0">
                <a:solidFill>
                  <a:srgbClr val="2C2F37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60" dirty="0">
                <a:solidFill>
                  <a:srgbClr val="2C2F37"/>
                </a:solidFill>
                <a:latin typeface="Arial"/>
                <a:cs typeface="Arial"/>
              </a:rPr>
              <a:t>Главная</a:t>
            </a:r>
            <a:r>
              <a:rPr sz="1800" spc="-20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85" dirty="0">
                <a:solidFill>
                  <a:srgbClr val="2C2F37"/>
                </a:solidFill>
                <a:latin typeface="Arial"/>
                <a:cs typeface="Arial"/>
              </a:rPr>
              <a:t>причина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25" dirty="0">
                <a:solidFill>
                  <a:srgbClr val="2C2F37"/>
                </a:solidFill>
                <a:latin typeface="Arial"/>
                <a:cs typeface="Arial"/>
              </a:rPr>
              <a:t>провала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00" dirty="0">
                <a:solidFill>
                  <a:srgbClr val="2C2F37"/>
                </a:solidFill>
                <a:latin typeface="Arial"/>
                <a:cs typeface="Arial"/>
              </a:rPr>
              <a:t>стартапов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C2F37"/>
                </a:solidFill>
                <a:latin typeface="Arial"/>
                <a:cs typeface="Arial"/>
              </a:rPr>
              <a:t>—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20" dirty="0">
                <a:solidFill>
                  <a:srgbClr val="0034EC"/>
                </a:solidFill>
                <a:latin typeface="Arial"/>
                <a:cs typeface="Arial"/>
              </a:rPr>
              <a:t>продукт</a:t>
            </a:r>
            <a:r>
              <a:rPr sz="18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55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65" dirty="0">
                <a:solidFill>
                  <a:srgbClr val="0034EC"/>
                </a:solidFill>
                <a:latin typeface="Arial"/>
                <a:cs typeface="Arial"/>
              </a:rPr>
              <a:t>нужен</a:t>
            </a:r>
            <a:r>
              <a:rPr sz="18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0034EC"/>
                </a:solidFill>
                <a:latin typeface="Arial"/>
                <a:cs typeface="Arial"/>
              </a:rPr>
              <a:t>клиенту.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755" y="502746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b="0" spc="220" dirty="0">
                <a:latin typeface="+mj-lt"/>
              </a:rPr>
              <a:t>Основная</a:t>
            </a:r>
            <a:r>
              <a:rPr lang="ru-RU" sz="4000" b="0" spc="55" dirty="0">
                <a:latin typeface="+mj-lt"/>
              </a:rPr>
              <a:t> </a:t>
            </a:r>
            <a:r>
              <a:rPr lang="ru-RU" sz="4000" b="0" spc="175" dirty="0">
                <a:latin typeface="+mj-lt"/>
              </a:rPr>
              <a:t>часть интервью</a:t>
            </a:r>
            <a:endParaRPr lang="ru-RU" sz="4000" b="0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0250" y="1529986"/>
            <a:ext cx="3424554" cy="1485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b="1" dirty="0">
              <a:solidFill>
                <a:srgbClr val="0432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62012" y="3405978"/>
            <a:ext cx="3027045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570986"/>
            <a:ext cx="2980690" cy="1220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4. Покупка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Ура! Тот самый важный для нас, как для бизнеса, момент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4500" y="3391673"/>
            <a:ext cx="3411576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5. Пользовательский опыт</a:t>
            </a: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2910664"/>
            <a:ext cx="10671810" cy="358140"/>
            <a:chOff x="718175" y="3382300"/>
            <a:chExt cx="10671810" cy="35814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9" y="5478491"/>
            <a:ext cx="95161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dirty="0">
                <a:latin typeface="Arial"/>
                <a:cs typeface="Arial"/>
              </a:rPr>
              <a:t>В результате интервью у вас должна сложиться </a:t>
            </a:r>
            <a:r>
              <a:rPr lang="ru-RU" b="1" dirty="0">
                <a:latin typeface="Arial"/>
                <a:cs typeface="Arial"/>
              </a:rPr>
              <a:t>точная картинка всех шагов и эмоций</a:t>
            </a:r>
            <a:r>
              <a:rPr lang="ru-RU" dirty="0">
                <a:latin typeface="Arial"/>
                <a:cs typeface="Arial"/>
              </a:rPr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391673"/>
            <a:ext cx="26616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Триггер – потребность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/>
              <a:t>Момент, когда у человека впервые возникла потребность решить свою задачу.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850" y="570505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sz="4000" b="0" spc="340" dirty="0">
                <a:latin typeface="+mj-lt"/>
              </a:rPr>
              <a:t>Триггер</a:t>
            </a:r>
            <a:r>
              <a:rPr lang="ru-RU" sz="4000" b="0" spc="55" dirty="0">
                <a:latin typeface="+mj-lt"/>
              </a:rPr>
              <a:t> </a:t>
            </a:r>
            <a:r>
              <a:rPr lang="ru-RU" b="0" spc="210" dirty="0">
                <a:latin typeface="+mj-lt"/>
              </a:rPr>
              <a:t>–</a:t>
            </a:r>
            <a:r>
              <a:rPr lang="ru-RU" sz="4000" b="0" spc="210" dirty="0">
                <a:latin typeface="+mj-lt"/>
              </a:rPr>
              <a:t> </a:t>
            </a:r>
            <a:r>
              <a:rPr lang="ru-RU" sz="4000" b="0" spc="229" dirty="0">
                <a:latin typeface="+mj-lt"/>
              </a:rPr>
              <a:t>Потребность</a:t>
            </a:r>
            <a:endParaRPr lang="ru-RU" sz="40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8187" y="1680030"/>
            <a:ext cx="6850291" cy="41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Вспомните тот момент, когда вы впервые задумались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Где вы были, в каком месте, в какой ситуации/контексте?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 вы думали, что произойдет / какие наступят последствия, если вы не купите курс?</a:t>
            </a:r>
          </a:p>
          <a:p>
            <a:pPr marL="12700" marR="69405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Поговорить более подробно про боль / задачу,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Когда в последний раз сталкивались с этой проблемой?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Почему эта проблема имела значение? Какие трудности она создавала? Какие последствия?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эмоции вы испытывали, когда столкнулись с этой проблемой? Оцените по 10 балльной шкале. Что для вас 10 в вашей системе координат?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529" y="1748190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529" y="3331301"/>
            <a:ext cx="2475865" cy="17286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1600" b="1" spc="-155" dirty="0">
                <a:solidFill>
                  <a:srgbClr val="0034EC"/>
                </a:solidFill>
                <a:latin typeface="Arial"/>
                <a:cs typeface="Arial"/>
              </a:rPr>
              <a:t>1.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4" dirty="0">
                <a:solidFill>
                  <a:srgbClr val="0034EC"/>
                </a:solidFill>
                <a:latin typeface="Arial"/>
                <a:cs typeface="Arial"/>
              </a:rPr>
              <a:t>Триггер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- </a:t>
            </a:r>
            <a:r>
              <a:rPr sz="1600" b="1" spc="65" dirty="0">
                <a:solidFill>
                  <a:srgbClr val="0034EC"/>
                </a:solidFill>
                <a:latin typeface="Arial"/>
                <a:cs typeface="Arial"/>
              </a:rPr>
              <a:t>потребность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18175" y="2835729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949" y="505699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360" dirty="0">
                <a:latin typeface="+mj-lt"/>
              </a:rPr>
              <a:t>Поиск</a:t>
            </a:r>
            <a:r>
              <a:rPr sz="4000" b="0" spc="50" dirty="0">
                <a:latin typeface="+mj-lt"/>
              </a:rPr>
              <a:t> </a:t>
            </a:r>
            <a:r>
              <a:rPr sz="4000" b="0" spc="360" dirty="0">
                <a:latin typeface="+mj-lt"/>
              </a:rPr>
              <a:t>решения</a:t>
            </a:r>
            <a:endParaRPr sz="40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7248" y="2179575"/>
            <a:ext cx="6536228" cy="3562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</a:t>
            </a:r>
            <a:r>
              <a:rPr lang="ru-RU" sz="1600" b="1" dirty="0">
                <a:latin typeface="Arial"/>
                <a:cs typeface="Arial"/>
              </a:rPr>
              <a:t>ожидания / требования </a:t>
            </a:r>
            <a:r>
              <a:rPr lang="ru-RU" sz="1600" dirty="0">
                <a:latin typeface="Arial"/>
                <a:cs typeface="Arial"/>
              </a:rPr>
              <a:t>были к продукту, который решит задачу?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Какой </a:t>
            </a:r>
            <a:r>
              <a:rPr lang="ru-RU" sz="1600" b="1" dirty="0">
                <a:latin typeface="Arial"/>
                <a:cs typeface="Arial"/>
              </a:rPr>
              <a:t>бюджет</a:t>
            </a:r>
            <a:r>
              <a:rPr lang="ru-RU" sz="1600" dirty="0">
                <a:latin typeface="Arial"/>
                <a:cs typeface="Arial"/>
              </a:rPr>
              <a:t> / </a:t>
            </a:r>
            <a:r>
              <a:rPr lang="ru-RU" sz="1600" b="1" dirty="0">
                <a:latin typeface="Arial"/>
                <a:cs typeface="Arial"/>
              </a:rPr>
              <a:t>ориентировочная цена </a:t>
            </a:r>
            <a:r>
              <a:rPr lang="ru-RU" sz="1600" dirty="0">
                <a:latin typeface="Arial"/>
                <a:cs typeface="Arial"/>
              </a:rPr>
              <a:t>были в голове?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Где и как искали</a:t>
            </a:r>
            <a:r>
              <a:rPr lang="ru-RU" sz="1600" dirty="0">
                <a:latin typeface="Arial"/>
                <a:cs typeface="Arial"/>
              </a:rPr>
              <a:t> решение?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сайты, блоги, видео, статьи, медиа – </a:t>
            </a:r>
            <a:r>
              <a:rPr lang="ru-RU" sz="1600" b="1" dirty="0">
                <a:latin typeface="Arial"/>
                <a:cs typeface="Arial"/>
              </a:rPr>
              <a:t>интересны все точки, которые проходил пользователь</a:t>
            </a:r>
            <a:r>
              <a:rPr lang="ru-RU" sz="1600" dirty="0">
                <a:latin typeface="Arial"/>
                <a:cs typeface="Arial"/>
              </a:rPr>
              <a:t>.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endParaRPr lang="ru-RU" sz="1600" dirty="0">
              <a:latin typeface="Arial"/>
              <a:cs typeface="Arial"/>
            </a:endParaRP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</a:t>
            </a:r>
            <a:r>
              <a:rPr lang="ru-RU" sz="1600" b="1" dirty="0">
                <a:latin typeface="Arial"/>
                <a:cs typeface="Arial"/>
              </a:rPr>
              <a:t>варианты решения </a:t>
            </a:r>
            <a:r>
              <a:rPr lang="ru-RU" sz="1600" dirty="0">
                <a:latin typeface="Arial"/>
                <a:cs typeface="Arial"/>
              </a:rPr>
              <a:t>проблемы </a:t>
            </a:r>
            <a:r>
              <a:rPr lang="ru-RU" sz="1600" b="1" dirty="0">
                <a:latin typeface="Arial"/>
                <a:cs typeface="Arial"/>
              </a:rPr>
              <a:t>рассматривали</a:t>
            </a:r>
            <a:r>
              <a:rPr lang="ru-RU" sz="1600" dirty="0">
                <a:latin typeface="Arial"/>
                <a:cs typeface="Arial"/>
              </a:rPr>
              <a:t> (тут мы поймем, кто наши прямые и непрямые конкуренты)?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Подробно расспросить </a:t>
            </a:r>
            <a:r>
              <a:rPr lang="ru-RU" sz="1600" b="1" dirty="0">
                <a:latin typeface="Arial"/>
                <a:cs typeface="Arial"/>
              </a:rPr>
              <a:t>про каждое</a:t>
            </a:r>
            <a:r>
              <a:rPr lang="ru-RU" sz="1600" dirty="0">
                <a:latin typeface="Arial"/>
                <a:cs typeface="Arial"/>
              </a:rPr>
              <a:t> рассматриваемое </a:t>
            </a:r>
            <a:r>
              <a:rPr lang="ru-RU" sz="1600" b="1" dirty="0">
                <a:latin typeface="Arial"/>
                <a:cs typeface="Arial"/>
              </a:rPr>
              <a:t>решение</a:t>
            </a:r>
            <a:r>
              <a:rPr lang="ru-RU" sz="1600" dirty="0">
                <a:latin typeface="Arial"/>
                <a:cs typeface="Arial"/>
              </a:rPr>
              <a:t> – про его плюсы и минусы в голове человека.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были </a:t>
            </a:r>
            <a:r>
              <a:rPr lang="ru-RU" sz="1600" b="1" dirty="0">
                <a:latin typeface="Arial"/>
                <a:cs typeface="Arial"/>
              </a:rPr>
              <a:t>опасения</a:t>
            </a:r>
            <a:r>
              <a:rPr lang="ru-RU" sz="1600" dirty="0">
                <a:latin typeface="Arial"/>
                <a:cs typeface="Arial"/>
              </a:rPr>
              <a:t> по каждому из вариантов, которые рассматривали?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949" y="2631963"/>
            <a:ext cx="3424554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2.</a:t>
            </a:r>
            <a:r>
              <a:rPr sz="16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Поиск</a:t>
            </a:r>
            <a:r>
              <a:rPr sz="16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решения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748524" y="4548232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8524" y="1393253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52943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315" dirty="0">
                <a:latin typeface="+mj-lt"/>
              </a:rPr>
              <a:t>Изучение</a:t>
            </a:r>
            <a:r>
              <a:rPr b="0" spc="55" dirty="0">
                <a:latin typeface="+mj-lt"/>
              </a:rPr>
              <a:t> </a:t>
            </a:r>
            <a:r>
              <a:rPr b="0" spc="315" dirty="0">
                <a:latin typeface="+mj-lt"/>
              </a:rPr>
              <a:t>конкретного</a:t>
            </a:r>
            <a:r>
              <a:rPr b="0" spc="55" dirty="0">
                <a:latin typeface="+mj-lt"/>
              </a:rPr>
              <a:t> </a:t>
            </a:r>
            <a:r>
              <a:rPr b="0" spc="325" dirty="0">
                <a:latin typeface="+mj-lt"/>
              </a:rPr>
              <a:t>решения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9117" y="2653152"/>
            <a:ext cx="5259070" cy="22878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В какой момент </a:t>
            </a:r>
            <a:r>
              <a:rPr lang="ru-RU" sz="1600" dirty="0">
                <a:latin typeface="Arial"/>
                <a:cs typeface="Arial"/>
              </a:rPr>
              <a:t>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Что повлияло на выбор решения</a:t>
            </a:r>
            <a:r>
              <a:rPr lang="ru-RU" sz="1600" dirty="0">
                <a:latin typeface="Arial"/>
                <a:cs typeface="Arial"/>
              </a:rPr>
              <a:t>?</a:t>
            </a:r>
          </a:p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были </a:t>
            </a:r>
            <a:r>
              <a:rPr lang="ru-RU" sz="1600" b="1" dirty="0">
                <a:latin typeface="Arial"/>
                <a:cs typeface="Arial"/>
              </a:rPr>
              <a:t>опасения / барьеры / страхи </a:t>
            </a:r>
            <a:r>
              <a:rPr lang="ru-RU" sz="1600" dirty="0">
                <a:latin typeface="Arial"/>
                <a:cs typeface="Arial"/>
              </a:rPr>
              <a:t>перед покупкой?</a:t>
            </a:r>
          </a:p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</a:t>
            </a:r>
            <a:r>
              <a:rPr lang="ru-RU" sz="1600" b="1" dirty="0">
                <a:latin typeface="Arial"/>
                <a:cs typeface="Arial"/>
              </a:rPr>
              <a:t>ожидания</a:t>
            </a:r>
            <a:r>
              <a:rPr lang="ru-RU" sz="1600" dirty="0">
                <a:latin typeface="Arial"/>
                <a:cs typeface="Arial"/>
              </a:rPr>
              <a:t> были от продукта?</a:t>
            </a:r>
          </a:p>
          <a:p>
            <a:pPr marL="441325" marR="31432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8432" y="1326683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432" y="3274899"/>
            <a:ext cx="3276427" cy="1805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3.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Изучение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конкретного </a:t>
            </a: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решения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2756329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75" y="68765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355" dirty="0"/>
              <a:t>Покупка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899200" y="2424810"/>
            <a:ext cx="5904635" cy="244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Почему купили </a:t>
            </a:r>
            <a:r>
              <a:rPr lang="ru-RU" sz="1600" b="1" dirty="0">
                <a:latin typeface="Arial"/>
                <a:cs typeface="Arial"/>
              </a:rPr>
              <a:t>именно этот продукт </a:t>
            </a:r>
            <a:r>
              <a:rPr lang="ru-RU" sz="1600" dirty="0">
                <a:latin typeface="Arial"/>
                <a:cs typeface="Arial"/>
              </a:rPr>
              <a:t>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Какую задачу (</a:t>
            </a:r>
            <a:r>
              <a:rPr lang="en" sz="1600" dirty="0">
                <a:latin typeface="Arial"/>
                <a:cs typeface="Arial"/>
              </a:rPr>
              <a:t>JOB) </a:t>
            </a:r>
            <a:r>
              <a:rPr lang="ru-RU" sz="1600" dirty="0">
                <a:latin typeface="Arial"/>
                <a:cs typeface="Arial"/>
              </a:rPr>
              <a:t>он решает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Покупали ли вы </a:t>
            </a:r>
            <a:r>
              <a:rPr lang="ru-RU" sz="1600" b="1" dirty="0">
                <a:latin typeface="Arial"/>
                <a:cs typeface="Arial"/>
              </a:rPr>
              <a:t>какие-то еще продукты </a:t>
            </a:r>
            <a:r>
              <a:rPr lang="ru-RU" sz="1600" dirty="0">
                <a:latin typeface="Arial"/>
                <a:cs typeface="Arial"/>
              </a:rPr>
              <a:t>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С кем </a:t>
            </a:r>
            <a:r>
              <a:rPr lang="ru-RU" sz="1600" b="1" dirty="0">
                <a:latin typeface="Arial"/>
                <a:cs typeface="Arial"/>
              </a:rPr>
              <a:t>советовались</a:t>
            </a:r>
            <a:r>
              <a:rPr lang="ru-RU" sz="1600" dirty="0">
                <a:latin typeface="Arial"/>
                <a:cs typeface="Arial"/>
              </a:rPr>
              <a:t>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Где вы находились в момент покупки?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99" y="1752347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952972"/>
            <a:ext cx="2980690" cy="1005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00" dirty="0">
                <a:solidFill>
                  <a:srgbClr val="0034EC"/>
                </a:solidFill>
                <a:latin typeface="Arial"/>
                <a:cs typeface="Arial"/>
              </a:rPr>
              <a:t>4.</a:t>
            </a:r>
            <a:r>
              <a:rPr sz="1600" b="1" spc="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Покупка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3058795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655" y="2895610"/>
            <a:ext cx="4803775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Достигли ли </a:t>
            </a:r>
            <a:r>
              <a:rPr lang="ru-RU" sz="1600" dirty="0">
                <a:latin typeface="Arial"/>
                <a:cs typeface="Arial"/>
              </a:rPr>
              <a:t>вы вашей </a:t>
            </a:r>
            <a:r>
              <a:rPr lang="ru-RU" sz="1600" b="1" dirty="0">
                <a:latin typeface="Arial"/>
                <a:cs typeface="Arial"/>
              </a:rPr>
              <a:t>цели</a:t>
            </a:r>
            <a:r>
              <a:rPr lang="ru-RU" sz="1600" dirty="0">
                <a:latin typeface="Arial"/>
                <a:cs typeface="Arial"/>
              </a:rPr>
              <a:t> в результате?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</a:t>
            </a:r>
            <a:r>
              <a:rPr lang="ru-RU" sz="1600" b="1" dirty="0">
                <a:latin typeface="Arial"/>
                <a:cs typeface="Arial"/>
              </a:rPr>
              <a:t>трудности</a:t>
            </a:r>
            <a:r>
              <a:rPr lang="ru-RU" sz="1600" dirty="0">
                <a:latin typeface="Arial"/>
                <a:cs typeface="Arial"/>
              </a:rPr>
              <a:t> были в обучении?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Что особо </a:t>
            </a:r>
            <a:r>
              <a:rPr lang="ru-RU" sz="1600" b="1" dirty="0">
                <a:latin typeface="Arial"/>
                <a:cs typeface="Arial"/>
              </a:rPr>
              <a:t>понравилось</a:t>
            </a:r>
            <a:r>
              <a:rPr lang="ru-RU" sz="1600" dirty="0">
                <a:latin typeface="Arial"/>
                <a:cs typeface="Arial"/>
              </a:rPr>
              <a:t> в обучении?</a:t>
            </a:r>
          </a:p>
          <a:p>
            <a:pPr marL="441325" marR="5080" indent="-428625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Кому</a:t>
            </a:r>
            <a:r>
              <a:rPr lang="ru-RU" sz="1600" dirty="0">
                <a:latin typeface="Arial"/>
                <a:cs typeface="Arial"/>
              </a:rPr>
              <a:t> и для решения какой задачи вы бы могли </a:t>
            </a:r>
            <a:r>
              <a:rPr lang="ru-RU" sz="1600" b="1" dirty="0">
                <a:latin typeface="Arial"/>
                <a:cs typeface="Arial"/>
              </a:rPr>
              <a:t>рекомендовать</a:t>
            </a:r>
            <a:r>
              <a:rPr lang="ru-RU" sz="1600" dirty="0">
                <a:latin typeface="Arial"/>
                <a:cs typeface="Arial"/>
              </a:rPr>
              <a:t> этот продукт?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875" y="536590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Пользовательский</a:t>
            </a:r>
            <a:r>
              <a:rPr lang="ru-RU" sz="4000" spc="95" dirty="0"/>
              <a:t> </a:t>
            </a:r>
            <a:r>
              <a:rPr lang="ru-RU" sz="4000" spc="210" dirty="0"/>
              <a:t>опыт</a:t>
            </a:r>
            <a:endParaRPr lang="ru-RU"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857874" y="1342735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3084434"/>
            <a:ext cx="2971800" cy="2082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5.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60" dirty="0">
                <a:solidFill>
                  <a:srgbClr val="0034EC"/>
                </a:solidFill>
                <a:latin typeface="Arial"/>
                <a:cs typeface="Arial"/>
              </a:rPr>
              <a:t>Пользовательский </a:t>
            </a:r>
            <a:r>
              <a:rPr sz="1600" b="1" spc="40" dirty="0">
                <a:solidFill>
                  <a:srgbClr val="0034EC"/>
                </a:solidFill>
                <a:latin typeface="Arial"/>
                <a:cs typeface="Arial"/>
              </a:rPr>
              <a:t>опыт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sp>
        <p:nvSpPr>
          <p:cNvPr id="6" name="object 6"/>
          <p:cNvSpPr/>
          <p:nvPr/>
        </p:nvSpPr>
        <p:spPr>
          <a:xfrm>
            <a:off x="857874" y="278229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447281"/>
            <a:ext cx="10515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sz="3200" spc="185" dirty="0"/>
              <a:t>Учесть</a:t>
            </a:r>
            <a:r>
              <a:rPr lang="ru-RU" sz="3200" spc="55" dirty="0"/>
              <a:t> </a:t>
            </a:r>
            <a:r>
              <a:rPr lang="ru-RU" sz="3200" dirty="0"/>
              <a:t>в</a:t>
            </a:r>
            <a:r>
              <a:rPr lang="ru-RU" sz="3200" spc="55" dirty="0"/>
              <a:t> </a:t>
            </a:r>
            <a:r>
              <a:rPr lang="ru-RU" sz="3200" spc="210" dirty="0"/>
              <a:t>подготовке</a:t>
            </a:r>
            <a:r>
              <a:rPr lang="ru-RU" sz="3200" spc="60" dirty="0"/>
              <a:t> </a:t>
            </a:r>
            <a:r>
              <a:rPr lang="ru-RU" sz="3200" spc="265" dirty="0"/>
              <a:t>списка</a:t>
            </a:r>
            <a:r>
              <a:rPr lang="ru-RU" sz="3200" spc="55" dirty="0"/>
              <a:t> </a:t>
            </a:r>
            <a:r>
              <a:rPr lang="ru-RU" sz="3200" spc="140" dirty="0"/>
              <a:t>вопросов</a:t>
            </a:r>
            <a:endParaRPr lang="ru-RU" sz="32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67667"/>
              </p:ext>
            </p:extLst>
          </p:nvPr>
        </p:nvGraphicFramePr>
        <p:xfrm>
          <a:off x="727087" y="1445603"/>
          <a:ext cx="10728960" cy="4509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Спрашивать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b="1" spc="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Не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спрашивать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Что респондент понимает под теми или иными словами и понятиями.</a:t>
                      </a:r>
                      <a:br>
                        <a:rPr lang="ru-RU" sz="1600" dirty="0">
                          <a:latin typeface="Arial"/>
                          <a:cs typeface="Arial"/>
                        </a:rPr>
                      </a:br>
                      <a:r>
                        <a:rPr lang="ru-RU" sz="1600" dirty="0">
                          <a:latin typeface="Arial"/>
                          <a:cs typeface="Arial"/>
                        </a:rPr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Про потребности, проблемы и боли в данный момент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Искал ли респондент решение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Как удовлетворяет потребности сейчас или делал это в недалёком прошлом.</a:t>
                      </a:r>
                      <a:br>
                        <a:rPr lang="ru-RU" sz="1600" dirty="0">
                          <a:latin typeface="Arial"/>
                          <a:cs typeface="Arial"/>
                        </a:rPr>
                      </a:br>
                      <a:r>
                        <a:rPr lang="ru-RU" sz="1600" dirty="0">
                          <a:latin typeface="Arial"/>
                          <a:cs typeface="Arial"/>
                        </a:rPr>
                        <a:t>Про реальный опыт, что нравится и что не нравится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Про будущее.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Частный случай вопроса про будущее: «Как бы вы хотели удовлетворять свою потребность» или «Какой продукт вы бы предпочли».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062377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Говорить больше, чем слушать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Не записывать интервью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Не докапываться до сути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Вести допрос</a:t>
            </a:r>
          </a:p>
          <a:p>
            <a:pPr marL="355600" indent="-342900"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Рассказывать о вашей идее (это можно сделать в конце)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Пытаться продать решение 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303078" y="518916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303078" y="1553011"/>
            <a:ext cx="6321157" cy="47859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Обязательно </a:t>
            </a:r>
            <a:r>
              <a:rPr lang="ru-RU" sz="1800" b="1" dirty="0">
                <a:latin typeface="Arial"/>
                <a:cs typeface="Arial"/>
              </a:rPr>
              <a:t>запишите</a:t>
            </a:r>
            <a:r>
              <a:rPr lang="ru-RU" sz="1800" dirty="0">
                <a:latin typeface="Arial"/>
                <a:cs typeface="Arial"/>
              </a:rPr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Когда пользователь рассказывает о какой-то проблеме, с которой он столкнулся, всегда используйте подход «</a:t>
            </a:r>
            <a:r>
              <a:rPr lang="ru-RU" sz="1800" b="1" dirty="0">
                <a:latin typeface="Arial"/>
                <a:cs typeface="Arial"/>
              </a:rPr>
              <a:t>5 почему</a:t>
            </a:r>
            <a:r>
              <a:rPr lang="ru-RU" sz="1800" dirty="0">
                <a:latin typeface="Arial"/>
                <a:cs typeface="Arial"/>
              </a:rPr>
              <a:t>», чтобы дойти до глубинной мотивации.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Когда пользователь рассказывает о какой-либо </a:t>
            </a:r>
            <a:r>
              <a:rPr lang="ru-RU" sz="1800" b="1" dirty="0">
                <a:latin typeface="Arial"/>
                <a:cs typeface="Arial"/>
              </a:rPr>
              <a:t>эмоции</a:t>
            </a:r>
            <a:r>
              <a:rPr lang="ru-RU" sz="1800" dirty="0">
                <a:latin typeface="Arial"/>
                <a:cs typeface="Arial"/>
              </a:rPr>
              <a:t>, всегда просите ее </a:t>
            </a:r>
            <a:r>
              <a:rPr lang="ru-RU" sz="1800" b="1" dirty="0">
                <a:latin typeface="Arial"/>
                <a:cs typeface="Arial"/>
              </a:rPr>
              <a:t>оценить</a:t>
            </a:r>
            <a:r>
              <a:rPr lang="ru-RU" sz="1800" dirty="0">
                <a:latin typeface="Arial"/>
                <a:cs typeface="Arial"/>
              </a:rPr>
              <a:t> по 5/10-балльной шкале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Спрашивайте о </a:t>
            </a:r>
            <a:r>
              <a:rPr lang="ru-RU" sz="1800" b="1" dirty="0">
                <a:latin typeface="Arial"/>
                <a:cs typeface="Arial"/>
              </a:rPr>
              <a:t>прошлом</a:t>
            </a:r>
            <a:r>
              <a:rPr lang="ru-RU" sz="1800" dirty="0">
                <a:latin typeface="Arial"/>
                <a:cs typeface="Arial"/>
              </a:rPr>
              <a:t>, а не о будущем.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b="1" dirty="0">
                <a:latin typeface="Arial"/>
                <a:cs typeface="Arial"/>
              </a:rPr>
              <a:t>Факты важны, мнения бесполезны</a:t>
            </a:r>
            <a:r>
              <a:rPr lang="ru-RU" sz="1800" dirty="0">
                <a:latin typeface="Arial"/>
                <a:cs typeface="Arial"/>
              </a:rPr>
              <a:t>. 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Меньше говорите, </a:t>
            </a:r>
            <a:r>
              <a:rPr lang="ru-RU" sz="1800" b="1" dirty="0">
                <a:latin typeface="Arial"/>
                <a:cs typeface="Arial"/>
              </a:rPr>
              <a:t>больше слушайте</a:t>
            </a:r>
            <a:r>
              <a:rPr lang="ru-RU" sz="1800" dirty="0">
                <a:latin typeface="Arial"/>
                <a:cs typeface="Arial"/>
              </a:rPr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1800" dirty="0">
              <a:latin typeface="Arial"/>
              <a:cs typeface="Arial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3E9A286-0B32-6583-2654-5BB75F962D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765" y="4379465"/>
            <a:ext cx="1405474" cy="14054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326092"/>
            <a:ext cx="678511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Расшифровка интервью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51870" y="198264"/>
            <a:ext cx="3745229" cy="864789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lnSpc>
                <a:spcPts val="1650"/>
              </a:lnSpc>
              <a:spcBef>
                <a:spcPts val="5"/>
              </a:spcBef>
            </a:pPr>
            <a:r>
              <a:rPr lang="ru-RU" sz="1400" dirty="0">
                <a:latin typeface="Arial"/>
                <a:cs typeface="Arial"/>
              </a:rPr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5158"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15" dirty="0">
                <a:solidFill>
                  <a:srgbClr val="000000"/>
                </a:solidFill>
              </a:rPr>
              <a:t>Пример:</a:t>
            </a:r>
            <a:r>
              <a:rPr spc="70" dirty="0">
                <a:solidFill>
                  <a:srgbClr val="000000"/>
                </a:solidFill>
              </a:rPr>
              <a:t> </a:t>
            </a:r>
            <a:r>
              <a:rPr lang="ru-RU" spc="260" dirty="0">
                <a:solidFill>
                  <a:srgbClr val="000000"/>
                </a:solidFill>
              </a:rPr>
              <a:t>таблица</a:t>
            </a:r>
            <a:r>
              <a:rPr spc="80" dirty="0">
                <a:solidFill>
                  <a:srgbClr val="000000"/>
                </a:solidFill>
              </a:rPr>
              <a:t> </a:t>
            </a:r>
            <a:r>
              <a:rPr lang="ru-RU" spc="80" dirty="0">
                <a:solidFill>
                  <a:srgbClr val="000000"/>
                </a:solidFill>
              </a:rPr>
              <a:t>от </a:t>
            </a:r>
            <a:r>
              <a:rPr lang="en-US" spc="200" dirty="0">
                <a:solidFill>
                  <a:srgbClr val="000000"/>
                </a:solidFill>
              </a:rPr>
              <a:t>SkyEng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939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04810" y="1589521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687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60178" y="1589521"/>
            <a:ext cx="12153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6850" marR="5080" indent="-184785">
              <a:lnSpc>
                <a:spcPct val="101600"/>
              </a:lnSpc>
              <a:spcBef>
                <a:spcPts val="7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entire </a:t>
            </a:r>
            <a:r>
              <a:rPr sz="1600" spc="120" dirty="0">
                <a:latin typeface="Arial"/>
                <a:cs typeface="Arial"/>
              </a:rPr>
              <a:t>Product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1434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55564" y="1713346"/>
            <a:ext cx="16395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Arial"/>
                <a:cs typeface="Arial"/>
              </a:rPr>
              <a:t>Find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Customers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9939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04810" y="3520897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0687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21124" y="3644722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1434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06049" y="3520897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9939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744934" y="5452271"/>
            <a:ext cx="10306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1135" marR="5080" indent="-179070">
              <a:lnSpc>
                <a:spcPct val="101600"/>
              </a:lnSpc>
              <a:spcBef>
                <a:spcPts val="70"/>
              </a:spcBef>
            </a:pPr>
            <a:r>
              <a:rPr sz="1600" spc="105" dirty="0">
                <a:latin typeface="Arial"/>
                <a:cs typeface="Arial"/>
              </a:rPr>
              <a:t>Customer </a:t>
            </a:r>
            <a:r>
              <a:rPr sz="1600" spc="80" dirty="0">
                <a:latin typeface="Arial"/>
                <a:cs typeface="Arial"/>
              </a:rPr>
              <a:t>Needs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0687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321124" y="5576096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1434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906049" y="5452271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1885" y="5447096"/>
            <a:ext cx="971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Design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Thinking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1885" y="3392571"/>
            <a:ext cx="1332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21st</a:t>
            </a:r>
            <a:r>
              <a:rPr sz="1600" b="1" spc="-9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Century </a:t>
            </a:r>
            <a:r>
              <a:rPr sz="1600" b="1" spc="70" dirty="0">
                <a:solidFill>
                  <a:srgbClr val="0034EC"/>
                </a:solidFill>
                <a:latin typeface="Arial"/>
                <a:cs typeface="Arial"/>
              </a:rPr>
              <a:t>Lean</a:t>
            </a:r>
            <a:r>
              <a:rPr sz="16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Tech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Startup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1885" y="1534509"/>
            <a:ext cx="1425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135" dirty="0">
                <a:solidFill>
                  <a:srgbClr val="0034EC"/>
                </a:solidFill>
                <a:latin typeface="Arial"/>
                <a:cs typeface="Arial"/>
              </a:rPr>
              <a:t>20th</a:t>
            </a:r>
            <a:r>
              <a:rPr sz="16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Century 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Tech</a:t>
            </a:r>
            <a:r>
              <a:rPr sz="16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Startup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1092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421092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21092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574943" y="1508262"/>
            <a:ext cx="239585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sz="1600" dirty="0"/>
              <a:t>Launch timing driven by business plan</a:t>
            </a:r>
            <a:endParaRPr sz="1600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sz="1600" dirty="0"/>
              <a:t>Hire sales staff</a:t>
            </a:r>
            <a:endParaRPr sz="1600" dirty="0"/>
          </a:p>
        </p:txBody>
      </p:sp>
      <p:sp>
        <p:nvSpPr>
          <p:cNvPr id="69" name="object 69"/>
          <p:cNvSpPr txBox="1"/>
          <p:nvPr/>
        </p:nvSpPr>
        <p:spPr>
          <a:xfrm>
            <a:off x="9574943" y="3331938"/>
            <a:ext cx="239585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Launch timing 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574943" y="5398663"/>
            <a:ext cx="17951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80568" y="380509"/>
            <a:ext cx="1087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spc="375" dirty="0"/>
              <a:t>Как </a:t>
            </a:r>
            <a:r>
              <a:rPr lang="ru-RU" sz="4000" spc="235" dirty="0"/>
              <a:t>менялся подход к разработке продуктов</a:t>
            </a:r>
            <a:endParaRPr lang="ru-RU" sz="4000" spc="37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39073"/>
            <a:ext cx="43906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sz="4000" spc="290" dirty="0"/>
              <a:t>Построение</a:t>
            </a:r>
            <a:r>
              <a:rPr sz="4000" spc="95" dirty="0"/>
              <a:t> </a:t>
            </a:r>
            <a:r>
              <a:rPr sz="4000" spc="140" dirty="0"/>
              <a:t>CJM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0235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3946229" cy="87213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lnSpc>
                <a:spcPts val="1650"/>
              </a:lnSpc>
              <a:spcBef>
                <a:spcPts val="5"/>
              </a:spcBef>
            </a:pPr>
            <a:r>
              <a:rPr lang="ru-RU" dirty="0">
                <a:latin typeface="Arial"/>
                <a:cs typeface="Arial"/>
              </a:rPr>
              <a:t>По результатам проведения интервью можно построить </a:t>
            </a:r>
            <a:r>
              <a:rPr lang="en-US" dirty="0">
                <a:latin typeface="Arial"/>
                <a:cs typeface="Arial"/>
              </a:rPr>
              <a:t>CJM</a:t>
            </a:r>
            <a:endParaRPr lang="ru-RU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140" dirty="0">
                <a:solidFill>
                  <a:srgbClr val="000000"/>
                </a:solidFill>
              </a:rPr>
              <a:t>Как составить </a:t>
            </a:r>
            <a:r>
              <a:rPr lang="en" spc="140" dirty="0">
                <a:solidFill>
                  <a:srgbClr val="000000"/>
                </a:solidFill>
              </a:rPr>
              <a:t>CJM</a:t>
            </a:r>
            <a:endParaRPr spc="140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110" y="1547614"/>
            <a:ext cx="8443889" cy="4921219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Формируем персоны и 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Описываем детали точек контакта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Наносим персон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Находим </a:t>
            </a:r>
            <a:r>
              <a:rPr lang="ru-RU" sz="2000" b="1" dirty="0">
                <a:latin typeface="Arial"/>
                <a:cs typeface="Arial"/>
              </a:rPr>
              <a:t>ответственных</a:t>
            </a:r>
            <a:r>
              <a:rPr lang="ru-RU" sz="2000" dirty="0">
                <a:latin typeface="Arial"/>
                <a:cs typeface="Arial"/>
              </a:rPr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000" b="1" dirty="0">
                <a:latin typeface="Arial"/>
                <a:cs typeface="Arial"/>
              </a:rPr>
              <a:t>Планируем 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527" y="457498"/>
            <a:ext cx="8321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35" dirty="0">
                <a:latin typeface="+mj-lt"/>
                <a:cs typeface="Arial"/>
              </a:rPr>
              <a:t>Анализ</a:t>
            </a:r>
            <a:r>
              <a:rPr sz="3200" spc="55" dirty="0">
                <a:latin typeface="+mj-lt"/>
                <a:cs typeface="Arial"/>
              </a:rPr>
              <a:t> </a:t>
            </a:r>
            <a:r>
              <a:rPr sz="3200" spc="185" dirty="0">
                <a:latin typeface="+mj-lt"/>
                <a:cs typeface="Arial"/>
              </a:rPr>
              <a:t>данных.</a:t>
            </a:r>
            <a:r>
              <a:rPr sz="3200" spc="60" dirty="0">
                <a:latin typeface="+mj-lt"/>
                <a:cs typeface="Arial"/>
              </a:rPr>
              <a:t> </a:t>
            </a:r>
            <a:r>
              <a:rPr sz="3200" spc="229" dirty="0">
                <a:latin typeface="+mj-lt"/>
                <a:cs typeface="Arial"/>
              </a:rPr>
              <a:t>Переводим</a:t>
            </a:r>
            <a:r>
              <a:rPr sz="3200" spc="55" dirty="0">
                <a:latin typeface="+mj-lt"/>
                <a:cs typeface="Arial"/>
              </a:rPr>
              <a:t> </a:t>
            </a:r>
            <a:r>
              <a:rPr sz="3200" dirty="0">
                <a:latin typeface="+mj-lt"/>
                <a:cs typeface="Arial"/>
              </a:rPr>
              <a:t>в</a:t>
            </a:r>
            <a:r>
              <a:rPr sz="3200" spc="60" dirty="0">
                <a:latin typeface="+mj-lt"/>
                <a:cs typeface="Arial"/>
              </a:rPr>
              <a:t> </a:t>
            </a:r>
            <a:r>
              <a:rPr sz="3200" spc="204" dirty="0">
                <a:latin typeface="+mj-lt"/>
                <a:cs typeface="Arial"/>
              </a:rPr>
              <a:t>цифру</a:t>
            </a:r>
            <a:endParaRPr sz="3200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527" y="1083324"/>
            <a:ext cx="62661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cs typeface="Arial"/>
              </a:rPr>
              <a:t>Портрет</a:t>
            </a:r>
            <a:r>
              <a:rPr sz="2000" spc="-40" dirty="0">
                <a:cs typeface="Arial"/>
              </a:rPr>
              <a:t> </a:t>
            </a:r>
            <a:r>
              <a:rPr sz="2000" spc="155" dirty="0">
                <a:cs typeface="Arial"/>
              </a:rPr>
              <a:t>фрилансеров</a:t>
            </a:r>
            <a:r>
              <a:rPr sz="2000" spc="-40" dirty="0">
                <a:cs typeface="Arial"/>
              </a:rPr>
              <a:t> </a:t>
            </a:r>
            <a:r>
              <a:rPr sz="2000" spc="130" dirty="0">
                <a:cs typeface="Arial"/>
              </a:rPr>
              <a:t>с</a:t>
            </a:r>
            <a:r>
              <a:rPr sz="2000" spc="-35" dirty="0">
                <a:cs typeface="Arial"/>
              </a:rPr>
              <a:t> </a:t>
            </a:r>
            <a:r>
              <a:rPr sz="2000" spc="130" dirty="0">
                <a:cs typeface="Arial"/>
              </a:rPr>
              <a:t>доходом</a:t>
            </a:r>
            <a:r>
              <a:rPr sz="2000" spc="-40" dirty="0">
                <a:cs typeface="Arial"/>
              </a:rPr>
              <a:t> </a:t>
            </a:r>
            <a:r>
              <a:rPr sz="2000" spc="95" dirty="0">
                <a:cs typeface="Arial"/>
              </a:rPr>
              <a:t>500$+</a:t>
            </a:r>
            <a:r>
              <a:rPr lang="ru-RU" sz="2000" spc="95" dirty="0">
                <a:cs typeface="Arial"/>
              </a:rPr>
              <a:t>:</a:t>
            </a:r>
            <a:endParaRPr sz="20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758462"/>
            <a:ext cx="11018355" cy="50995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737" y="523583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Чеклист про качественные исследования</a:t>
            </a:r>
            <a:endParaRPr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736" y="1399612"/>
            <a:ext cx="10274367" cy="2885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endParaRPr lang="ru-RU" sz="2000" dirty="0">
              <a:latin typeface="Arial"/>
              <a:cs typeface="Arial"/>
            </a:endParaRP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Вести таблицу вопросов, ответов, гипотез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2572" y="2672504"/>
            <a:ext cx="7094801" cy="6540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sz="4000" dirty="0"/>
              <a:t>Количественные исследования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455687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E3925-B188-B9A2-ACD5-E3C92EF9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334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860021-1EFE-9D07-633C-8AAEBDB81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60" y="1355748"/>
            <a:ext cx="6441821" cy="33884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Преимущества количественных исследований: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Низкая стоимость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Масштабируемость результатов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Большой охват аудитории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Скорость получения результатов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Простота анализа результатов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DCC09BD-66F4-7AA4-140E-62331D9A8D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2931" y="-5956"/>
            <a:ext cx="2197135" cy="2197171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69B9D5D9-916D-756D-C8D0-A5EBFF0FB03F}"/>
              </a:ext>
            </a:extLst>
          </p:cNvPr>
          <p:cNvSpPr txBox="1"/>
          <p:nvPr/>
        </p:nvSpPr>
        <p:spPr>
          <a:xfrm>
            <a:off x="9277354" y="2298871"/>
            <a:ext cx="2874645" cy="74052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204285A-44FF-8C74-DB67-8FB0A10CB92B}"/>
              </a:ext>
            </a:extLst>
          </p:cNvPr>
          <p:cNvSpPr txBox="1"/>
          <p:nvPr/>
        </p:nvSpPr>
        <p:spPr>
          <a:xfrm>
            <a:off x="10290180" y="419461"/>
            <a:ext cx="84899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85" dirty="0">
                <a:solidFill>
                  <a:srgbClr val="0034EC"/>
                </a:solidFill>
                <a:latin typeface="Arial"/>
                <a:cs typeface="Arial"/>
              </a:rPr>
              <a:t>46</a:t>
            </a:r>
            <a:r>
              <a:rPr sz="3150" spc="277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74863F7-9FE6-1477-42A5-E83274D74158}"/>
              </a:ext>
            </a:extLst>
          </p:cNvPr>
          <p:cNvSpPr txBox="1"/>
          <p:nvPr/>
        </p:nvSpPr>
        <p:spPr>
          <a:xfrm>
            <a:off x="5709082" y="5973556"/>
            <a:ext cx="2829560" cy="56098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8" name="object 9">
            <a:extLst>
              <a:ext uri="{FF2B5EF4-FFF2-40B4-BE49-F238E27FC236}">
                <a16:creationId xmlns:a16="http://schemas.microsoft.com/office/drawing/2014/main" id="{884FEAB3-5EF9-E320-8747-0BACEFA51B3E}"/>
              </a:ext>
            </a:extLst>
          </p:cNvPr>
          <p:cNvGrpSpPr/>
          <p:nvPr/>
        </p:nvGrpSpPr>
        <p:grpSpPr>
          <a:xfrm>
            <a:off x="7200313" y="4060805"/>
            <a:ext cx="1755775" cy="1755775"/>
            <a:chOff x="6163789" y="2879935"/>
            <a:chExt cx="1755775" cy="1755775"/>
          </a:xfrm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15AB862A-60A5-38DE-5678-82001DBD9464}"/>
                </a:ext>
              </a:extLst>
            </p:cNvPr>
            <p:cNvSpPr/>
            <p:nvPr/>
          </p:nvSpPr>
          <p:spPr>
            <a:xfrm>
              <a:off x="6238402" y="2954548"/>
              <a:ext cx="1606550" cy="1606550"/>
            </a:xfrm>
            <a:custGeom>
              <a:avLst/>
              <a:gdLst/>
              <a:ahLst/>
              <a:cxnLst/>
              <a:rect l="l" t="t" r="r" b="b"/>
              <a:pathLst>
                <a:path w="1606550" h="1606550">
                  <a:moveTo>
                    <a:pt x="30946" y="1023764"/>
                  </a:moveTo>
                  <a:lnTo>
                    <a:pt x="19006" y="976694"/>
                  </a:lnTo>
                  <a:lnTo>
                    <a:pt x="9997" y="929575"/>
                  </a:lnTo>
                  <a:lnTo>
                    <a:pt x="3863" y="882508"/>
                  </a:lnTo>
                  <a:lnTo>
                    <a:pt x="549" y="835595"/>
                  </a:lnTo>
                  <a:lnTo>
                    <a:pt x="0" y="788938"/>
                  </a:lnTo>
                  <a:lnTo>
                    <a:pt x="2157" y="742639"/>
                  </a:lnTo>
                  <a:lnTo>
                    <a:pt x="6967" y="696799"/>
                  </a:lnTo>
                  <a:lnTo>
                    <a:pt x="14373" y="651522"/>
                  </a:lnTo>
                  <a:lnTo>
                    <a:pt x="24319" y="606908"/>
                  </a:lnTo>
                  <a:lnTo>
                    <a:pt x="36750" y="563060"/>
                  </a:lnTo>
                  <a:lnTo>
                    <a:pt x="51608" y="520080"/>
                  </a:lnTo>
                  <a:lnTo>
                    <a:pt x="68839" y="478069"/>
                  </a:lnTo>
                  <a:lnTo>
                    <a:pt x="88387" y="437129"/>
                  </a:lnTo>
                  <a:lnTo>
                    <a:pt x="110195" y="397363"/>
                  </a:lnTo>
                  <a:lnTo>
                    <a:pt x="134208" y="358873"/>
                  </a:lnTo>
                  <a:lnTo>
                    <a:pt x="160370" y="321760"/>
                  </a:lnTo>
                  <a:lnTo>
                    <a:pt x="188625" y="286126"/>
                  </a:lnTo>
                  <a:lnTo>
                    <a:pt x="218917" y="252073"/>
                  </a:lnTo>
                  <a:lnTo>
                    <a:pt x="251189" y="219704"/>
                  </a:lnTo>
                  <a:lnTo>
                    <a:pt x="285387" y="189120"/>
                  </a:lnTo>
                  <a:lnTo>
                    <a:pt x="321455" y="160422"/>
                  </a:lnTo>
                  <a:lnTo>
                    <a:pt x="359335" y="133714"/>
                  </a:lnTo>
                  <a:lnTo>
                    <a:pt x="398973" y="109097"/>
                  </a:lnTo>
                  <a:lnTo>
                    <a:pt x="440313" y="86672"/>
                  </a:lnTo>
                  <a:lnTo>
                    <a:pt x="483298" y="66543"/>
                  </a:lnTo>
                  <a:lnTo>
                    <a:pt x="527873" y="48810"/>
                  </a:lnTo>
                  <a:lnTo>
                    <a:pt x="573982" y="33575"/>
                  </a:lnTo>
                  <a:lnTo>
                    <a:pt x="620914" y="21108"/>
                  </a:lnTo>
                  <a:lnTo>
                    <a:pt x="667930" y="11572"/>
                  </a:lnTo>
                  <a:lnTo>
                    <a:pt x="714925" y="4911"/>
                  </a:lnTo>
                  <a:lnTo>
                    <a:pt x="761798" y="1072"/>
                  </a:lnTo>
                  <a:lnTo>
                    <a:pt x="808446" y="0"/>
                  </a:lnTo>
                  <a:lnTo>
                    <a:pt x="854766" y="1638"/>
                  </a:lnTo>
                  <a:lnTo>
                    <a:pt x="900657" y="5934"/>
                  </a:lnTo>
                  <a:lnTo>
                    <a:pt x="946014" y="12833"/>
                  </a:lnTo>
                  <a:lnTo>
                    <a:pt x="990737" y="22278"/>
                  </a:lnTo>
                  <a:lnTo>
                    <a:pt x="1034721" y="34216"/>
                  </a:lnTo>
                  <a:lnTo>
                    <a:pt x="1077866" y="48593"/>
                  </a:lnTo>
                  <a:lnTo>
                    <a:pt x="1120067" y="65352"/>
                  </a:lnTo>
                  <a:lnTo>
                    <a:pt x="1161223" y="84440"/>
                  </a:lnTo>
                  <a:lnTo>
                    <a:pt x="1201230" y="105801"/>
                  </a:lnTo>
                  <a:lnTo>
                    <a:pt x="1239987" y="129381"/>
                  </a:lnTo>
                  <a:lnTo>
                    <a:pt x="1277391" y="155125"/>
                  </a:lnTo>
                  <a:lnTo>
                    <a:pt x="1313340" y="182979"/>
                  </a:lnTo>
                  <a:lnTo>
                    <a:pt x="1347730" y="212887"/>
                  </a:lnTo>
                  <a:lnTo>
                    <a:pt x="1380459" y="244795"/>
                  </a:lnTo>
                  <a:lnTo>
                    <a:pt x="1411424" y="278648"/>
                  </a:lnTo>
                  <a:lnTo>
                    <a:pt x="1440524" y="314392"/>
                  </a:lnTo>
                  <a:lnTo>
                    <a:pt x="1467655" y="351971"/>
                  </a:lnTo>
                  <a:lnTo>
                    <a:pt x="1492715" y="391330"/>
                  </a:lnTo>
                  <a:lnTo>
                    <a:pt x="1515601" y="432416"/>
                  </a:lnTo>
                  <a:lnTo>
                    <a:pt x="1536211" y="475173"/>
                  </a:lnTo>
                  <a:lnTo>
                    <a:pt x="1554442" y="519547"/>
                  </a:lnTo>
                  <a:lnTo>
                    <a:pt x="1570192" y="565482"/>
                  </a:lnTo>
                  <a:lnTo>
                    <a:pt x="1583184" y="612272"/>
                  </a:lnTo>
                  <a:lnTo>
                    <a:pt x="1593247" y="659177"/>
                  </a:lnTo>
                  <a:lnTo>
                    <a:pt x="1600434" y="706095"/>
                  </a:lnTo>
                  <a:lnTo>
                    <a:pt x="1604798" y="752922"/>
                  </a:lnTo>
                  <a:lnTo>
                    <a:pt x="1606393" y="799555"/>
                  </a:lnTo>
                  <a:lnTo>
                    <a:pt x="1605273" y="845891"/>
                  </a:lnTo>
                  <a:lnTo>
                    <a:pt x="1601492" y="891827"/>
                  </a:lnTo>
                  <a:lnTo>
                    <a:pt x="1595102" y="937259"/>
                  </a:lnTo>
                  <a:lnTo>
                    <a:pt x="1586158" y="982084"/>
                  </a:lnTo>
                  <a:lnTo>
                    <a:pt x="1574714" y="1026200"/>
                  </a:lnTo>
                  <a:lnTo>
                    <a:pt x="1560822" y="1069503"/>
                  </a:lnTo>
                  <a:lnTo>
                    <a:pt x="1544536" y="1111889"/>
                  </a:lnTo>
                  <a:lnTo>
                    <a:pt x="1525911" y="1153256"/>
                  </a:lnTo>
                  <a:lnTo>
                    <a:pt x="1504999" y="1193501"/>
                  </a:lnTo>
                  <a:lnTo>
                    <a:pt x="1481855" y="1232520"/>
                  </a:lnTo>
                  <a:lnTo>
                    <a:pt x="1456531" y="1270210"/>
                  </a:lnTo>
                  <a:lnTo>
                    <a:pt x="1429082" y="1306468"/>
                  </a:lnTo>
                  <a:lnTo>
                    <a:pt x="1399561" y="1341191"/>
                  </a:lnTo>
                  <a:lnTo>
                    <a:pt x="1368022" y="1374275"/>
                  </a:lnTo>
                  <a:lnTo>
                    <a:pt x="1334518" y="1405618"/>
                  </a:lnTo>
                  <a:lnTo>
                    <a:pt x="1299103" y="1435116"/>
                  </a:lnTo>
                  <a:lnTo>
                    <a:pt x="1261830" y="1462667"/>
                  </a:lnTo>
                  <a:lnTo>
                    <a:pt x="1222754" y="1488166"/>
                  </a:lnTo>
                  <a:lnTo>
                    <a:pt x="1181927" y="1511511"/>
                  </a:lnTo>
                  <a:lnTo>
                    <a:pt x="1139404" y="1532599"/>
                  </a:lnTo>
                  <a:lnTo>
                    <a:pt x="1095238" y="1551326"/>
                  </a:lnTo>
                  <a:lnTo>
                    <a:pt x="1049482" y="1567590"/>
                  </a:lnTo>
                  <a:lnTo>
                    <a:pt x="1002840" y="1581106"/>
                  </a:lnTo>
                  <a:lnTo>
                    <a:pt x="956051" y="1591693"/>
                  </a:lnTo>
                  <a:lnTo>
                    <a:pt x="909216" y="1599405"/>
                  </a:lnTo>
                  <a:lnTo>
                    <a:pt x="862441" y="1604294"/>
                  </a:lnTo>
                  <a:lnTo>
                    <a:pt x="815829" y="1606411"/>
                  </a:lnTo>
                  <a:lnTo>
                    <a:pt x="769483" y="1605811"/>
                  </a:lnTo>
                  <a:lnTo>
                    <a:pt x="723508" y="1602544"/>
                  </a:lnTo>
                  <a:lnTo>
                    <a:pt x="678007" y="1596664"/>
                  </a:lnTo>
                  <a:lnTo>
                    <a:pt x="633084" y="1588223"/>
                  </a:lnTo>
                  <a:lnTo>
                    <a:pt x="588843" y="1577273"/>
                  </a:lnTo>
                  <a:lnTo>
                    <a:pt x="545388" y="1563867"/>
                  </a:lnTo>
                  <a:lnTo>
                    <a:pt x="502821" y="1548058"/>
                  </a:lnTo>
                  <a:lnTo>
                    <a:pt x="461248" y="1529897"/>
                  </a:lnTo>
                  <a:lnTo>
                    <a:pt x="420772" y="1509438"/>
                  </a:lnTo>
                  <a:lnTo>
                    <a:pt x="381496" y="1486732"/>
                  </a:lnTo>
                  <a:lnTo>
                    <a:pt x="343524" y="1461832"/>
                  </a:lnTo>
                  <a:lnTo>
                    <a:pt x="306961" y="1434791"/>
                  </a:lnTo>
                  <a:lnTo>
                    <a:pt x="271910" y="1405661"/>
                  </a:lnTo>
                  <a:lnTo>
                    <a:pt x="238474" y="1374494"/>
                  </a:lnTo>
                  <a:lnTo>
                    <a:pt x="206757" y="1341344"/>
                  </a:lnTo>
                  <a:lnTo>
                    <a:pt x="176864" y="1306261"/>
                  </a:lnTo>
                  <a:lnTo>
                    <a:pt x="148898" y="1269300"/>
                  </a:lnTo>
                  <a:lnTo>
                    <a:pt x="122962" y="1230512"/>
                  </a:lnTo>
                  <a:lnTo>
                    <a:pt x="99161" y="1189949"/>
                  </a:lnTo>
                  <a:lnTo>
                    <a:pt x="77598" y="1147665"/>
                  </a:lnTo>
                  <a:lnTo>
                    <a:pt x="58377" y="1103711"/>
                  </a:lnTo>
                  <a:lnTo>
                    <a:pt x="41602" y="1058140"/>
                  </a:lnTo>
                </a:path>
              </a:pathLst>
            </a:custGeom>
            <a:ln w="149224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29B8012B-85C9-95BB-3C47-1E4E37606423}"/>
                </a:ext>
              </a:extLst>
            </p:cNvPr>
            <p:cNvSpPr/>
            <p:nvPr/>
          </p:nvSpPr>
          <p:spPr>
            <a:xfrm>
              <a:off x="7039388" y="2954738"/>
              <a:ext cx="801370" cy="719455"/>
            </a:xfrm>
            <a:custGeom>
              <a:avLst/>
              <a:gdLst/>
              <a:ahLst/>
              <a:cxnLst/>
              <a:rect l="l" t="t" r="r" b="b"/>
              <a:pathLst>
                <a:path w="801370" h="719454">
                  <a:moveTo>
                    <a:pt x="0" y="0"/>
                  </a:moveTo>
                  <a:lnTo>
                    <a:pt x="49094" y="1350"/>
                  </a:lnTo>
                  <a:lnTo>
                    <a:pt x="97464" y="5612"/>
                  </a:lnTo>
                  <a:lnTo>
                    <a:pt x="145020" y="12704"/>
                  </a:lnTo>
                  <a:lnTo>
                    <a:pt x="191669" y="22544"/>
                  </a:lnTo>
                  <a:lnTo>
                    <a:pt x="237321" y="35050"/>
                  </a:lnTo>
                  <a:lnTo>
                    <a:pt x="281886" y="50141"/>
                  </a:lnTo>
                  <a:lnTo>
                    <a:pt x="325271" y="67734"/>
                  </a:lnTo>
                  <a:lnTo>
                    <a:pt x="367385" y="87749"/>
                  </a:lnTo>
                  <a:lnTo>
                    <a:pt x="408139" y="110103"/>
                  </a:lnTo>
                  <a:lnTo>
                    <a:pt x="447441" y="134715"/>
                  </a:lnTo>
                  <a:lnTo>
                    <a:pt x="485199" y="161502"/>
                  </a:lnTo>
                  <a:lnTo>
                    <a:pt x="521324" y="190384"/>
                  </a:lnTo>
                  <a:lnTo>
                    <a:pt x="555723" y="221278"/>
                  </a:lnTo>
                  <a:lnTo>
                    <a:pt x="588306" y="254103"/>
                  </a:lnTo>
                  <a:lnTo>
                    <a:pt x="618982" y="288776"/>
                  </a:lnTo>
                  <a:lnTo>
                    <a:pt x="647659" y="325217"/>
                  </a:lnTo>
                  <a:lnTo>
                    <a:pt x="674248" y="363344"/>
                  </a:lnTo>
                  <a:lnTo>
                    <a:pt x="698656" y="403074"/>
                  </a:lnTo>
                  <a:lnTo>
                    <a:pt x="720793" y="444326"/>
                  </a:lnTo>
                  <a:lnTo>
                    <a:pt x="740568" y="487018"/>
                  </a:lnTo>
                  <a:lnTo>
                    <a:pt x="757890" y="531069"/>
                  </a:lnTo>
                  <a:lnTo>
                    <a:pt x="772667" y="576397"/>
                  </a:lnTo>
                  <a:lnTo>
                    <a:pt x="784809" y="622920"/>
                  </a:lnTo>
                  <a:lnTo>
                    <a:pt x="794225" y="670556"/>
                  </a:lnTo>
                  <a:lnTo>
                    <a:pt x="800824" y="719224"/>
                  </a:lnTo>
                </a:path>
              </a:pathLst>
            </a:custGeom>
            <a:ln w="1492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1C55A117-1D7A-4F8E-B4F0-F12A3AA10B5D}"/>
              </a:ext>
            </a:extLst>
          </p:cNvPr>
          <p:cNvSpPr txBox="1"/>
          <p:nvPr/>
        </p:nvSpPr>
        <p:spPr>
          <a:xfrm>
            <a:off x="7746782" y="4405696"/>
            <a:ext cx="82676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0034EC"/>
                </a:solidFill>
                <a:latin typeface="Arial"/>
                <a:cs typeface="Arial"/>
              </a:rPr>
              <a:t>24</a:t>
            </a:r>
            <a:r>
              <a:rPr sz="3150" spc="179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pic>
        <p:nvPicPr>
          <p:cNvPr id="12" name="object 13">
            <a:extLst>
              <a:ext uri="{FF2B5EF4-FFF2-40B4-BE49-F238E27FC236}">
                <a16:creationId xmlns:a16="http://schemas.microsoft.com/office/drawing/2014/main" id="{10CCBF12-949F-A983-D049-557B7CAF59A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4758" y="4060806"/>
            <a:ext cx="1755618" cy="1755636"/>
          </a:xfrm>
          <a:prstGeom prst="rect">
            <a:avLst/>
          </a:prstGeom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6CBD8DA9-EF9D-81BE-FF77-F0AF9B35049F}"/>
              </a:ext>
            </a:extLst>
          </p:cNvPr>
          <p:cNvSpPr txBox="1"/>
          <p:nvPr/>
        </p:nvSpPr>
        <p:spPr>
          <a:xfrm>
            <a:off x="5774229" y="4405697"/>
            <a:ext cx="8007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50" dirty="0">
                <a:solidFill>
                  <a:srgbClr val="0034EC"/>
                </a:solidFill>
                <a:latin typeface="Arial"/>
                <a:cs typeface="Arial"/>
              </a:rPr>
              <a:t>27</a:t>
            </a:r>
            <a:r>
              <a:rPr sz="3150" spc="75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A5F869B2-A361-9E05-1BAF-B03BDD339063}"/>
              </a:ext>
            </a:extLst>
          </p:cNvPr>
          <p:cNvGrpSpPr/>
          <p:nvPr/>
        </p:nvGrpSpPr>
        <p:grpSpPr>
          <a:xfrm>
            <a:off x="7858256" y="4941402"/>
            <a:ext cx="414020" cy="518159"/>
            <a:chOff x="6821732" y="3760532"/>
            <a:chExt cx="414020" cy="518159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3BBEF5B7-E516-B1C2-AA7E-8EBC2A393039}"/>
                </a:ext>
              </a:extLst>
            </p:cNvPr>
            <p:cNvSpPr/>
            <p:nvPr/>
          </p:nvSpPr>
          <p:spPr>
            <a:xfrm>
              <a:off x="6876694" y="4011802"/>
              <a:ext cx="154305" cy="254000"/>
            </a:xfrm>
            <a:custGeom>
              <a:avLst/>
              <a:gdLst/>
              <a:ahLst/>
              <a:cxnLst/>
              <a:rect l="l" t="t" r="r" b="b"/>
              <a:pathLst>
                <a:path w="154304" h="254000">
                  <a:moveTo>
                    <a:pt x="3810" y="113398"/>
                  </a:moveTo>
                  <a:lnTo>
                    <a:pt x="2527" y="113385"/>
                  </a:lnTo>
                  <a:lnTo>
                    <a:pt x="1257" y="113271"/>
                  </a:lnTo>
                  <a:lnTo>
                    <a:pt x="0" y="113042"/>
                  </a:lnTo>
                  <a:lnTo>
                    <a:pt x="0" y="113398"/>
                  </a:lnTo>
                  <a:lnTo>
                    <a:pt x="3810" y="113398"/>
                  </a:lnTo>
                  <a:close/>
                </a:path>
                <a:path w="154304" h="254000">
                  <a:moveTo>
                    <a:pt x="77343" y="128600"/>
                  </a:moveTo>
                  <a:lnTo>
                    <a:pt x="0" y="128612"/>
                  </a:lnTo>
                  <a:lnTo>
                    <a:pt x="77343" y="128600"/>
                  </a:lnTo>
                  <a:close/>
                </a:path>
                <a:path w="154304" h="254000">
                  <a:moveTo>
                    <a:pt x="110350" y="18630"/>
                  </a:moveTo>
                  <a:lnTo>
                    <a:pt x="108966" y="11379"/>
                  </a:lnTo>
                  <a:lnTo>
                    <a:pt x="105168" y="5461"/>
                  </a:lnTo>
                  <a:lnTo>
                    <a:pt x="99568" y="1460"/>
                  </a:lnTo>
                  <a:lnTo>
                    <a:pt x="92697" y="0"/>
                  </a:lnTo>
                  <a:lnTo>
                    <a:pt x="82677" y="0"/>
                  </a:lnTo>
                  <a:lnTo>
                    <a:pt x="82651" y="1270"/>
                  </a:lnTo>
                  <a:lnTo>
                    <a:pt x="82511" y="2527"/>
                  </a:lnTo>
                  <a:lnTo>
                    <a:pt x="82245" y="3771"/>
                  </a:lnTo>
                  <a:lnTo>
                    <a:pt x="86741" y="7391"/>
                  </a:lnTo>
                  <a:lnTo>
                    <a:pt x="89331" y="12865"/>
                  </a:lnTo>
                  <a:lnTo>
                    <a:pt x="71640" y="37261"/>
                  </a:lnTo>
                  <a:lnTo>
                    <a:pt x="92697" y="37261"/>
                  </a:lnTo>
                  <a:lnTo>
                    <a:pt x="99568" y="35788"/>
                  </a:lnTo>
                  <a:lnTo>
                    <a:pt x="105168" y="31800"/>
                  </a:lnTo>
                  <a:lnTo>
                    <a:pt x="108966" y="25869"/>
                  </a:lnTo>
                  <a:lnTo>
                    <a:pt x="110350" y="18630"/>
                  </a:lnTo>
                  <a:close/>
                </a:path>
                <a:path w="154304" h="254000">
                  <a:moveTo>
                    <a:pt x="140525" y="64630"/>
                  </a:moveTo>
                  <a:lnTo>
                    <a:pt x="140411" y="54076"/>
                  </a:lnTo>
                  <a:lnTo>
                    <a:pt x="136093" y="49834"/>
                  </a:lnTo>
                  <a:lnTo>
                    <a:pt x="130810" y="49885"/>
                  </a:lnTo>
                  <a:lnTo>
                    <a:pt x="109753" y="49885"/>
                  </a:lnTo>
                  <a:lnTo>
                    <a:pt x="115036" y="49898"/>
                  </a:lnTo>
                  <a:lnTo>
                    <a:pt x="119316" y="54178"/>
                  </a:lnTo>
                  <a:lnTo>
                    <a:pt x="119316" y="59448"/>
                  </a:lnTo>
                  <a:lnTo>
                    <a:pt x="119316" y="64731"/>
                  </a:lnTo>
                  <a:lnTo>
                    <a:pt x="115036" y="68999"/>
                  </a:lnTo>
                  <a:lnTo>
                    <a:pt x="109753" y="69011"/>
                  </a:lnTo>
                  <a:lnTo>
                    <a:pt x="130810" y="69011"/>
                  </a:lnTo>
                  <a:lnTo>
                    <a:pt x="130949" y="69011"/>
                  </a:lnTo>
                  <a:lnTo>
                    <a:pt x="136296" y="68948"/>
                  </a:lnTo>
                  <a:lnTo>
                    <a:pt x="140525" y="64630"/>
                  </a:lnTo>
                  <a:close/>
                </a:path>
                <a:path w="154304" h="254000">
                  <a:moveTo>
                    <a:pt x="148234" y="113042"/>
                  </a:moveTo>
                  <a:lnTo>
                    <a:pt x="146977" y="113271"/>
                  </a:lnTo>
                  <a:lnTo>
                    <a:pt x="145694" y="113385"/>
                  </a:lnTo>
                  <a:lnTo>
                    <a:pt x="144424" y="113385"/>
                  </a:lnTo>
                  <a:lnTo>
                    <a:pt x="127177" y="113385"/>
                  </a:lnTo>
                  <a:lnTo>
                    <a:pt x="127177" y="179870"/>
                  </a:lnTo>
                  <a:lnTo>
                    <a:pt x="122351" y="206133"/>
                  </a:lnTo>
                  <a:lnTo>
                    <a:pt x="109042" y="228384"/>
                  </a:lnTo>
                  <a:lnTo>
                    <a:pt x="88900" y="244716"/>
                  </a:lnTo>
                  <a:lnTo>
                    <a:pt x="63588" y="253225"/>
                  </a:lnTo>
                  <a:lnTo>
                    <a:pt x="67119" y="253733"/>
                  </a:lnTo>
                  <a:lnTo>
                    <a:pt x="70675" y="253987"/>
                  </a:lnTo>
                  <a:lnTo>
                    <a:pt x="74244" y="253987"/>
                  </a:lnTo>
                  <a:lnTo>
                    <a:pt x="103060" y="248145"/>
                  </a:lnTo>
                  <a:lnTo>
                    <a:pt x="126580" y="232257"/>
                  </a:lnTo>
                  <a:lnTo>
                    <a:pt x="142443" y="208699"/>
                  </a:lnTo>
                  <a:lnTo>
                    <a:pt x="148234" y="179870"/>
                  </a:lnTo>
                  <a:lnTo>
                    <a:pt x="148234" y="113042"/>
                  </a:lnTo>
                  <a:close/>
                </a:path>
                <a:path w="154304" h="254000">
                  <a:moveTo>
                    <a:pt x="154127" y="96380"/>
                  </a:moveTo>
                  <a:lnTo>
                    <a:pt x="154076" y="91097"/>
                  </a:lnTo>
                  <a:lnTo>
                    <a:pt x="154025" y="85826"/>
                  </a:lnTo>
                  <a:lnTo>
                    <a:pt x="149694" y="81584"/>
                  </a:lnTo>
                  <a:lnTo>
                    <a:pt x="144411" y="81635"/>
                  </a:lnTo>
                  <a:lnTo>
                    <a:pt x="123367" y="81635"/>
                  </a:lnTo>
                  <a:lnTo>
                    <a:pt x="128638" y="81648"/>
                  </a:lnTo>
                  <a:lnTo>
                    <a:pt x="132918" y="85928"/>
                  </a:lnTo>
                  <a:lnTo>
                    <a:pt x="132918" y="91198"/>
                  </a:lnTo>
                  <a:lnTo>
                    <a:pt x="132918" y="96481"/>
                  </a:lnTo>
                  <a:lnTo>
                    <a:pt x="128638" y="100749"/>
                  </a:lnTo>
                  <a:lnTo>
                    <a:pt x="123367" y="100761"/>
                  </a:lnTo>
                  <a:lnTo>
                    <a:pt x="144411" y="100761"/>
                  </a:lnTo>
                  <a:lnTo>
                    <a:pt x="144551" y="100761"/>
                  </a:lnTo>
                  <a:lnTo>
                    <a:pt x="149898" y="100698"/>
                  </a:lnTo>
                  <a:lnTo>
                    <a:pt x="154127" y="9638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E3AA3F26-378C-6D3C-B50B-89BC5A8F06B4}"/>
                </a:ext>
              </a:extLst>
            </p:cNvPr>
            <p:cNvSpPr/>
            <p:nvPr/>
          </p:nvSpPr>
          <p:spPr>
            <a:xfrm>
              <a:off x="6968424" y="3760532"/>
              <a:ext cx="267335" cy="487680"/>
            </a:xfrm>
            <a:custGeom>
              <a:avLst/>
              <a:gdLst/>
              <a:ahLst/>
              <a:cxnLst/>
              <a:rect l="l" t="t" r="r" b="b"/>
              <a:pathLst>
                <a:path w="267334" h="487679">
                  <a:moveTo>
                    <a:pt x="56821" y="58143"/>
                  </a:moveTo>
                  <a:lnTo>
                    <a:pt x="44190" y="58143"/>
                  </a:lnTo>
                  <a:lnTo>
                    <a:pt x="44190" y="7774"/>
                  </a:lnTo>
                  <a:lnTo>
                    <a:pt x="51963" y="0"/>
                  </a:lnTo>
                  <a:lnTo>
                    <a:pt x="63243" y="0"/>
                  </a:lnTo>
                  <a:lnTo>
                    <a:pt x="64924" y="246"/>
                  </a:lnTo>
                  <a:lnTo>
                    <a:pt x="103286" y="12090"/>
                  </a:lnTo>
                  <a:lnTo>
                    <a:pt x="60381" y="12090"/>
                  </a:lnTo>
                  <a:lnTo>
                    <a:pt x="57749" y="13529"/>
                  </a:lnTo>
                  <a:lnTo>
                    <a:pt x="56887" y="16469"/>
                  </a:lnTo>
                  <a:lnTo>
                    <a:pt x="56821" y="58143"/>
                  </a:lnTo>
                  <a:close/>
                </a:path>
                <a:path w="267334" h="487679">
                  <a:moveTo>
                    <a:pt x="9804" y="251957"/>
                  </a:moveTo>
                  <a:lnTo>
                    <a:pt x="2827" y="251957"/>
                  </a:lnTo>
                  <a:lnTo>
                    <a:pt x="0" y="249129"/>
                  </a:lnTo>
                  <a:lnTo>
                    <a:pt x="9" y="65227"/>
                  </a:lnTo>
                  <a:lnTo>
                    <a:pt x="7083" y="58153"/>
                  </a:lnTo>
                  <a:lnTo>
                    <a:pt x="15812" y="58143"/>
                  </a:lnTo>
                  <a:lnTo>
                    <a:pt x="209493" y="58143"/>
                  </a:lnTo>
                  <a:lnTo>
                    <a:pt x="62892" y="12826"/>
                  </a:lnTo>
                  <a:lnTo>
                    <a:pt x="60381" y="12090"/>
                  </a:lnTo>
                  <a:lnTo>
                    <a:pt x="103286" y="12090"/>
                  </a:lnTo>
                  <a:lnTo>
                    <a:pt x="252535" y="58225"/>
                  </a:lnTo>
                  <a:lnTo>
                    <a:pt x="260595" y="59065"/>
                  </a:lnTo>
                  <a:lnTo>
                    <a:pt x="266720" y="65853"/>
                  </a:lnTo>
                  <a:lnTo>
                    <a:pt x="266720" y="70778"/>
                  </a:lnTo>
                  <a:lnTo>
                    <a:pt x="14056" y="70780"/>
                  </a:lnTo>
                  <a:lnTo>
                    <a:pt x="12637" y="72199"/>
                  </a:lnTo>
                  <a:lnTo>
                    <a:pt x="12631" y="249129"/>
                  </a:lnTo>
                  <a:lnTo>
                    <a:pt x="9804" y="251957"/>
                  </a:lnTo>
                  <a:close/>
                </a:path>
                <a:path w="267334" h="487679">
                  <a:moveTo>
                    <a:pt x="250918" y="487492"/>
                  </a:moveTo>
                  <a:lnTo>
                    <a:pt x="41860" y="487480"/>
                  </a:lnTo>
                  <a:lnTo>
                    <a:pt x="39044" y="484664"/>
                  </a:lnTo>
                  <a:lnTo>
                    <a:pt x="39044" y="477687"/>
                  </a:lnTo>
                  <a:lnTo>
                    <a:pt x="41872" y="474859"/>
                  </a:lnTo>
                  <a:lnTo>
                    <a:pt x="252674" y="474857"/>
                  </a:lnTo>
                  <a:lnTo>
                    <a:pt x="254099" y="473435"/>
                  </a:lnTo>
                  <a:lnTo>
                    <a:pt x="254097" y="73055"/>
                  </a:lnTo>
                  <a:lnTo>
                    <a:pt x="253711" y="72199"/>
                  </a:lnTo>
                  <a:lnTo>
                    <a:pt x="253037" y="71601"/>
                  </a:lnTo>
                  <a:lnTo>
                    <a:pt x="250363" y="70778"/>
                  </a:lnTo>
                  <a:lnTo>
                    <a:pt x="266720" y="70778"/>
                  </a:lnTo>
                  <a:lnTo>
                    <a:pt x="266721" y="480407"/>
                  </a:lnTo>
                  <a:lnTo>
                    <a:pt x="259647" y="487480"/>
                  </a:lnTo>
                  <a:lnTo>
                    <a:pt x="250918" y="48749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7A285561-D315-1513-57BC-8945C90AEB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5534" y="4094467"/>
              <a:ext cx="126599" cy="98107"/>
            </a:xfrm>
            <a:prstGeom prst="rect">
              <a:avLst/>
            </a:prstGeom>
          </p:spPr>
        </p:pic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6463444C-CF34-BA09-DFEC-10F99A2F25B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7648" y="3894631"/>
              <a:ext cx="187275" cy="130629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8F63C284-9EC2-83E9-5BE5-E2E7FB452441}"/>
                </a:ext>
              </a:extLst>
            </p:cNvPr>
            <p:cNvSpPr/>
            <p:nvPr/>
          </p:nvSpPr>
          <p:spPr>
            <a:xfrm>
              <a:off x="6821732" y="3999162"/>
              <a:ext cx="221615" cy="279400"/>
            </a:xfrm>
            <a:custGeom>
              <a:avLst/>
              <a:gdLst/>
              <a:ahLst/>
              <a:cxnLst/>
              <a:rect l="l" t="t" r="r" b="b"/>
              <a:pathLst>
                <a:path w="221615" h="279400">
                  <a:moveTo>
                    <a:pt x="171971" y="49893"/>
                  </a:moveTo>
                  <a:lnTo>
                    <a:pt x="81698" y="49885"/>
                  </a:lnTo>
                  <a:lnTo>
                    <a:pt x="80212" y="41385"/>
                  </a:lnTo>
                  <a:lnTo>
                    <a:pt x="82040" y="33251"/>
                  </a:lnTo>
                  <a:lnTo>
                    <a:pt x="101934" y="20233"/>
                  </a:lnTo>
                  <a:lnTo>
                    <a:pt x="114973" y="20233"/>
                  </a:lnTo>
                  <a:lnTo>
                    <a:pt x="121297" y="19481"/>
                  </a:lnTo>
                  <a:lnTo>
                    <a:pt x="125197" y="14418"/>
                  </a:lnTo>
                  <a:lnTo>
                    <a:pt x="125410" y="11623"/>
                  </a:lnTo>
                  <a:lnTo>
                    <a:pt x="123558" y="4537"/>
                  </a:lnTo>
                  <a:lnTo>
                    <a:pt x="125580" y="1086"/>
                  </a:lnTo>
                  <a:lnTo>
                    <a:pt x="129474" y="69"/>
                  </a:lnTo>
                  <a:lnTo>
                    <a:pt x="130009" y="0"/>
                  </a:lnTo>
                  <a:lnTo>
                    <a:pt x="147669" y="0"/>
                  </a:lnTo>
                  <a:lnTo>
                    <a:pt x="159446" y="2460"/>
                  </a:lnTo>
                  <a:lnTo>
                    <a:pt x="169073" y="9166"/>
                  </a:lnTo>
                  <a:lnTo>
                    <a:pt x="171337" y="12630"/>
                  </a:lnTo>
                  <a:lnTo>
                    <a:pt x="137652" y="12630"/>
                  </a:lnTo>
                  <a:lnTo>
                    <a:pt x="137623" y="16741"/>
                  </a:lnTo>
                  <a:lnTo>
                    <a:pt x="96909" y="32863"/>
                  </a:lnTo>
                  <a:lnTo>
                    <a:pt x="92844" y="36920"/>
                  </a:lnTo>
                  <a:lnTo>
                    <a:pt x="92835" y="45242"/>
                  </a:lnTo>
                  <a:lnTo>
                    <a:pt x="94628" y="48288"/>
                  </a:lnTo>
                  <a:lnTo>
                    <a:pt x="97518" y="49891"/>
                  </a:lnTo>
                  <a:lnTo>
                    <a:pt x="171973" y="49891"/>
                  </a:lnTo>
                  <a:close/>
                </a:path>
                <a:path w="221615" h="279400">
                  <a:moveTo>
                    <a:pt x="171973" y="49891"/>
                  </a:moveTo>
                  <a:lnTo>
                    <a:pt x="147669" y="49891"/>
                  </a:lnTo>
                  <a:lnTo>
                    <a:pt x="154534" y="48425"/>
                  </a:lnTo>
                  <a:lnTo>
                    <a:pt x="160146" y="44429"/>
                  </a:lnTo>
                  <a:lnTo>
                    <a:pt x="163932" y="38506"/>
                  </a:lnTo>
                  <a:lnTo>
                    <a:pt x="165322" y="31261"/>
                  </a:lnTo>
                  <a:lnTo>
                    <a:pt x="163921" y="23998"/>
                  </a:lnTo>
                  <a:lnTo>
                    <a:pt x="160146" y="18093"/>
                  </a:lnTo>
                  <a:lnTo>
                    <a:pt x="154534" y="14096"/>
                  </a:lnTo>
                  <a:lnTo>
                    <a:pt x="147669" y="12630"/>
                  </a:lnTo>
                  <a:lnTo>
                    <a:pt x="171337" y="12630"/>
                  </a:lnTo>
                  <a:lnTo>
                    <a:pt x="175569" y="19105"/>
                  </a:lnTo>
                  <a:lnTo>
                    <a:pt x="177953" y="31261"/>
                  </a:lnTo>
                  <a:lnTo>
                    <a:pt x="177968" y="37947"/>
                  </a:lnTo>
                  <a:lnTo>
                    <a:pt x="175875" y="44467"/>
                  </a:lnTo>
                  <a:lnTo>
                    <a:pt x="171973" y="49891"/>
                  </a:lnTo>
                  <a:close/>
                </a:path>
                <a:path w="221615" h="279400">
                  <a:moveTo>
                    <a:pt x="112936" y="32863"/>
                  </a:moveTo>
                  <a:lnTo>
                    <a:pt x="96914" y="32858"/>
                  </a:lnTo>
                  <a:lnTo>
                    <a:pt x="113415" y="32858"/>
                  </a:lnTo>
                  <a:lnTo>
                    <a:pt x="112936" y="32863"/>
                  </a:lnTo>
                  <a:close/>
                </a:path>
                <a:path w="221615" h="279400">
                  <a:moveTo>
                    <a:pt x="129164" y="279251"/>
                  </a:moveTo>
                  <a:lnTo>
                    <a:pt x="108411" y="276741"/>
                  </a:lnTo>
                  <a:lnTo>
                    <a:pt x="89120" y="269471"/>
                  </a:lnTo>
                  <a:lnTo>
                    <a:pt x="72090" y="257853"/>
                  </a:lnTo>
                  <a:lnTo>
                    <a:pt x="58118" y="242305"/>
                  </a:lnTo>
                  <a:lnTo>
                    <a:pt x="29624" y="230642"/>
                  </a:lnTo>
                  <a:lnTo>
                    <a:pt x="13869" y="220146"/>
                  </a:lnTo>
                  <a:lnTo>
                    <a:pt x="3715" y="204950"/>
                  </a:lnTo>
                  <a:lnTo>
                    <a:pt x="0" y="187056"/>
                  </a:lnTo>
                  <a:lnTo>
                    <a:pt x="3561" y="168463"/>
                  </a:lnTo>
                  <a:lnTo>
                    <a:pt x="9969" y="157357"/>
                  </a:lnTo>
                  <a:lnTo>
                    <a:pt x="18930" y="148494"/>
                  </a:lnTo>
                  <a:lnTo>
                    <a:pt x="29900" y="142287"/>
                  </a:lnTo>
                  <a:lnTo>
                    <a:pt x="42332" y="139148"/>
                  </a:lnTo>
                  <a:lnTo>
                    <a:pt x="42332" y="118680"/>
                  </a:lnTo>
                  <a:lnTo>
                    <a:pt x="37829" y="111132"/>
                  </a:lnTo>
                  <a:lnTo>
                    <a:pt x="36612" y="102736"/>
                  </a:lnTo>
                  <a:lnTo>
                    <a:pt x="38633" y="94495"/>
                  </a:lnTo>
                  <a:lnTo>
                    <a:pt x="43842" y="87416"/>
                  </a:lnTo>
                  <a:lnTo>
                    <a:pt x="46925" y="84617"/>
                  </a:lnTo>
                  <a:lnTo>
                    <a:pt x="50736" y="82745"/>
                  </a:lnTo>
                  <a:lnTo>
                    <a:pt x="54835" y="82014"/>
                  </a:lnTo>
                  <a:lnTo>
                    <a:pt x="52505" y="73535"/>
                  </a:lnTo>
                  <a:lnTo>
                    <a:pt x="71171" y="49885"/>
                  </a:lnTo>
                  <a:lnTo>
                    <a:pt x="171971" y="49893"/>
                  </a:lnTo>
                  <a:lnTo>
                    <a:pt x="185779" y="49893"/>
                  </a:lnTo>
                  <a:lnTo>
                    <a:pt x="194410" y="51628"/>
                  </a:lnTo>
                  <a:lnTo>
                    <a:pt x="201462" y="56372"/>
                  </a:lnTo>
                  <a:lnTo>
                    <a:pt x="205581" y="62468"/>
                  </a:lnTo>
                  <a:lnTo>
                    <a:pt x="69372" y="62468"/>
                  </a:lnTo>
                  <a:lnTo>
                    <a:pt x="65048" y="66704"/>
                  </a:lnTo>
                  <a:lnTo>
                    <a:pt x="64937" y="77263"/>
                  </a:lnTo>
                  <a:lnTo>
                    <a:pt x="69172" y="81587"/>
                  </a:lnTo>
                  <a:lnTo>
                    <a:pt x="74652" y="81643"/>
                  </a:lnTo>
                  <a:lnTo>
                    <a:pt x="185779" y="81643"/>
                  </a:lnTo>
                  <a:lnTo>
                    <a:pt x="191059" y="81698"/>
                  </a:lnTo>
                  <a:lnTo>
                    <a:pt x="205787" y="81698"/>
                  </a:lnTo>
                  <a:lnTo>
                    <a:pt x="205368" y="82486"/>
                  </a:lnTo>
                  <a:lnTo>
                    <a:pt x="213202" y="86465"/>
                  </a:lnTo>
                  <a:lnTo>
                    <a:pt x="218711" y="92916"/>
                  </a:lnTo>
                  <a:lnTo>
                    <a:pt x="219165" y="94274"/>
                  </a:lnTo>
                  <a:lnTo>
                    <a:pt x="58777" y="94274"/>
                  </a:lnTo>
                  <a:lnTo>
                    <a:pt x="53497" y="94330"/>
                  </a:lnTo>
                  <a:lnTo>
                    <a:pt x="49262" y="98654"/>
                  </a:lnTo>
                  <a:lnTo>
                    <a:pt x="49372" y="109134"/>
                  </a:lnTo>
                  <a:lnTo>
                    <a:pt x="53575" y="113338"/>
                  </a:lnTo>
                  <a:lnTo>
                    <a:pt x="58777" y="113393"/>
                  </a:lnTo>
                  <a:lnTo>
                    <a:pt x="199385" y="113393"/>
                  </a:lnTo>
                  <a:lnTo>
                    <a:pt x="204665" y="113449"/>
                  </a:lnTo>
                  <a:lnTo>
                    <a:pt x="219628" y="113449"/>
                  </a:lnTo>
                  <a:lnTo>
                    <a:pt x="218154" y="116122"/>
                  </a:lnTo>
                  <a:lnTo>
                    <a:pt x="215833" y="118680"/>
                  </a:lnTo>
                  <a:lnTo>
                    <a:pt x="215832" y="125675"/>
                  </a:lnTo>
                  <a:lnTo>
                    <a:pt x="54963" y="125675"/>
                  </a:lnTo>
                  <a:lnTo>
                    <a:pt x="54963" y="141253"/>
                  </a:lnTo>
                  <a:lnTo>
                    <a:pt x="156789" y="141253"/>
                  </a:lnTo>
                  <a:lnTo>
                    <a:pt x="159597" y="144061"/>
                  </a:lnTo>
                  <a:lnTo>
                    <a:pt x="159599" y="151039"/>
                  </a:lnTo>
                  <a:lnTo>
                    <a:pt x="158754" y="151884"/>
                  </a:lnTo>
                  <a:lnTo>
                    <a:pt x="42332" y="151884"/>
                  </a:lnTo>
                  <a:lnTo>
                    <a:pt x="29271" y="156689"/>
                  </a:lnTo>
                  <a:lnTo>
                    <a:pt x="19408" y="165812"/>
                  </a:lnTo>
                  <a:lnTo>
                    <a:pt x="13687" y="177967"/>
                  </a:lnTo>
                  <a:lnTo>
                    <a:pt x="13047" y="191868"/>
                  </a:lnTo>
                  <a:lnTo>
                    <a:pt x="15577" y="200572"/>
                  </a:lnTo>
                  <a:lnTo>
                    <a:pt x="20165" y="208221"/>
                  </a:lnTo>
                  <a:lnTo>
                    <a:pt x="26535" y="214466"/>
                  </a:lnTo>
                  <a:lnTo>
                    <a:pt x="34410" y="218953"/>
                  </a:lnTo>
                  <a:lnTo>
                    <a:pt x="48573" y="224752"/>
                  </a:lnTo>
                  <a:lnTo>
                    <a:pt x="63111" y="224752"/>
                  </a:lnTo>
                  <a:lnTo>
                    <a:pt x="76695" y="244888"/>
                  </a:lnTo>
                  <a:lnTo>
                    <a:pt x="100245" y="260774"/>
                  </a:lnTo>
                  <a:lnTo>
                    <a:pt x="129081" y="266620"/>
                  </a:lnTo>
                  <a:lnTo>
                    <a:pt x="171506" y="266620"/>
                  </a:lnTo>
                  <a:lnTo>
                    <a:pt x="162911" y="272421"/>
                  </a:lnTo>
                  <a:lnTo>
                    <a:pt x="129164" y="279251"/>
                  </a:lnTo>
                  <a:close/>
                </a:path>
                <a:path w="221615" h="279400">
                  <a:moveTo>
                    <a:pt x="205787" y="81698"/>
                  </a:moveTo>
                  <a:lnTo>
                    <a:pt x="191059" y="81698"/>
                  </a:lnTo>
                  <a:lnTo>
                    <a:pt x="195383" y="77463"/>
                  </a:lnTo>
                  <a:lnTo>
                    <a:pt x="195493" y="66904"/>
                  </a:lnTo>
                  <a:lnTo>
                    <a:pt x="191258" y="62579"/>
                  </a:lnTo>
                  <a:lnTo>
                    <a:pt x="185779" y="62524"/>
                  </a:lnTo>
                  <a:lnTo>
                    <a:pt x="74652" y="62524"/>
                  </a:lnTo>
                  <a:lnTo>
                    <a:pt x="69372" y="62468"/>
                  </a:lnTo>
                  <a:lnTo>
                    <a:pt x="205581" y="62468"/>
                  </a:lnTo>
                  <a:lnTo>
                    <a:pt x="206220" y="63414"/>
                  </a:lnTo>
                  <a:lnTo>
                    <a:pt x="207971" y="72042"/>
                  </a:lnTo>
                  <a:lnTo>
                    <a:pt x="207974" y="75684"/>
                  </a:lnTo>
                  <a:lnTo>
                    <a:pt x="207079" y="79271"/>
                  </a:lnTo>
                  <a:lnTo>
                    <a:pt x="205787" y="81698"/>
                  </a:lnTo>
                  <a:close/>
                </a:path>
                <a:path w="221615" h="279400">
                  <a:moveTo>
                    <a:pt x="219628" y="113449"/>
                  </a:moveTo>
                  <a:lnTo>
                    <a:pt x="204665" y="113449"/>
                  </a:lnTo>
                  <a:lnTo>
                    <a:pt x="208989" y="109213"/>
                  </a:lnTo>
                  <a:lnTo>
                    <a:pt x="209099" y="98654"/>
                  </a:lnTo>
                  <a:lnTo>
                    <a:pt x="204865" y="94330"/>
                  </a:lnTo>
                  <a:lnTo>
                    <a:pt x="199385" y="94274"/>
                  </a:lnTo>
                  <a:lnTo>
                    <a:pt x="219165" y="94274"/>
                  </a:lnTo>
                  <a:lnTo>
                    <a:pt x="221399" y="100961"/>
                  </a:lnTo>
                  <a:lnTo>
                    <a:pt x="220770" y="109725"/>
                  </a:lnTo>
                  <a:lnTo>
                    <a:pt x="219846" y="113055"/>
                  </a:lnTo>
                  <a:lnTo>
                    <a:pt x="219628" y="113449"/>
                  </a:lnTo>
                  <a:close/>
                </a:path>
                <a:path w="221615" h="279400">
                  <a:moveTo>
                    <a:pt x="57498" y="126020"/>
                  </a:moveTo>
                  <a:lnTo>
                    <a:pt x="56218" y="125901"/>
                  </a:lnTo>
                  <a:lnTo>
                    <a:pt x="54963" y="125675"/>
                  </a:lnTo>
                  <a:lnTo>
                    <a:pt x="203199" y="125675"/>
                  </a:lnTo>
                  <a:lnTo>
                    <a:pt x="201932" y="125902"/>
                  </a:lnTo>
                  <a:lnTo>
                    <a:pt x="200664" y="126019"/>
                  </a:lnTo>
                  <a:lnTo>
                    <a:pt x="57498" y="126020"/>
                  </a:lnTo>
                  <a:close/>
                </a:path>
                <a:path w="221615" h="279400">
                  <a:moveTo>
                    <a:pt x="171506" y="266620"/>
                  </a:moveTo>
                  <a:lnTo>
                    <a:pt x="129081" y="266620"/>
                  </a:lnTo>
                  <a:lnTo>
                    <a:pt x="157917" y="260773"/>
                  </a:lnTo>
                  <a:lnTo>
                    <a:pt x="181466" y="244887"/>
                  </a:lnTo>
                  <a:lnTo>
                    <a:pt x="197353" y="221338"/>
                  </a:lnTo>
                  <a:lnTo>
                    <a:pt x="203198" y="192504"/>
                  </a:lnTo>
                  <a:lnTo>
                    <a:pt x="203199" y="153864"/>
                  </a:lnTo>
                  <a:lnTo>
                    <a:pt x="179361" y="153864"/>
                  </a:lnTo>
                  <a:lnTo>
                    <a:pt x="176536" y="151039"/>
                  </a:lnTo>
                  <a:lnTo>
                    <a:pt x="176534" y="144061"/>
                  </a:lnTo>
                  <a:lnTo>
                    <a:pt x="179361" y="141233"/>
                  </a:lnTo>
                  <a:lnTo>
                    <a:pt x="203199" y="141233"/>
                  </a:lnTo>
                  <a:lnTo>
                    <a:pt x="203199" y="125675"/>
                  </a:lnTo>
                  <a:lnTo>
                    <a:pt x="215832" y="125675"/>
                  </a:lnTo>
                  <a:lnTo>
                    <a:pt x="215832" y="192504"/>
                  </a:lnTo>
                  <a:lnTo>
                    <a:pt x="209033" y="226256"/>
                  </a:lnTo>
                  <a:lnTo>
                    <a:pt x="190463" y="253826"/>
                  </a:lnTo>
                  <a:lnTo>
                    <a:pt x="171506" y="266620"/>
                  </a:lnTo>
                  <a:close/>
                </a:path>
                <a:path w="221615" h="279400">
                  <a:moveTo>
                    <a:pt x="156789" y="141253"/>
                  </a:moveTo>
                  <a:lnTo>
                    <a:pt x="54963" y="141253"/>
                  </a:lnTo>
                  <a:lnTo>
                    <a:pt x="153283" y="141236"/>
                  </a:lnTo>
                  <a:lnTo>
                    <a:pt x="156772" y="141236"/>
                  </a:lnTo>
                  <a:close/>
                </a:path>
                <a:path w="221615" h="279400">
                  <a:moveTo>
                    <a:pt x="63111" y="224752"/>
                  </a:moveTo>
                  <a:lnTo>
                    <a:pt x="48573" y="224752"/>
                  </a:lnTo>
                  <a:lnTo>
                    <a:pt x="45856" y="216943"/>
                  </a:lnTo>
                  <a:lnTo>
                    <a:pt x="43903" y="208927"/>
                  </a:lnTo>
                  <a:lnTo>
                    <a:pt x="42725" y="200762"/>
                  </a:lnTo>
                  <a:lnTo>
                    <a:pt x="42332" y="192504"/>
                  </a:lnTo>
                  <a:lnTo>
                    <a:pt x="42332" y="151884"/>
                  </a:lnTo>
                  <a:lnTo>
                    <a:pt x="158754" y="151884"/>
                  </a:lnTo>
                  <a:lnTo>
                    <a:pt x="156772" y="153867"/>
                  </a:lnTo>
                  <a:lnTo>
                    <a:pt x="54961" y="153884"/>
                  </a:lnTo>
                  <a:lnTo>
                    <a:pt x="54961" y="192504"/>
                  </a:lnTo>
                  <a:lnTo>
                    <a:pt x="60808" y="221339"/>
                  </a:lnTo>
                  <a:lnTo>
                    <a:pt x="63111" y="2247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56E6D90C-3EA5-1D8D-E95F-9E3A3BDCCA3A}"/>
              </a:ext>
            </a:extLst>
          </p:cNvPr>
          <p:cNvSpPr txBox="1"/>
          <p:nvPr/>
        </p:nvSpPr>
        <p:spPr>
          <a:xfrm>
            <a:off x="9491031" y="5909928"/>
            <a:ext cx="2447290" cy="56098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21" name="object 15">
            <a:extLst>
              <a:ext uri="{FF2B5EF4-FFF2-40B4-BE49-F238E27FC236}">
                <a16:creationId xmlns:a16="http://schemas.microsoft.com/office/drawing/2014/main" id="{D2D7EB65-020E-3006-9092-CEC6174A4EA2}"/>
              </a:ext>
            </a:extLst>
          </p:cNvPr>
          <p:cNvGrpSpPr/>
          <p:nvPr/>
        </p:nvGrpSpPr>
        <p:grpSpPr>
          <a:xfrm>
            <a:off x="9501153" y="3323001"/>
            <a:ext cx="2197735" cy="2197735"/>
            <a:chOff x="9018694" y="2506242"/>
            <a:chExt cx="2197735" cy="2197735"/>
          </a:xfrm>
        </p:grpSpPr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9F7ECD8-04A7-90F1-F4EB-23A88D666B14}"/>
                </a:ext>
              </a:extLst>
            </p:cNvPr>
            <p:cNvSpPr/>
            <p:nvPr/>
          </p:nvSpPr>
          <p:spPr>
            <a:xfrm>
              <a:off x="9093306" y="2580855"/>
              <a:ext cx="2048510" cy="2048510"/>
            </a:xfrm>
            <a:custGeom>
              <a:avLst/>
              <a:gdLst/>
              <a:ahLst/>
              <a:cxnLst/>
              <a:rect l="l" t="t" r="r" b="b"/>
              <a:pathLst>
                <a:path w="2048509" h="2048510">
                  <a:moveTo>
                    <a:pt x="39599" y="1305050"/>
                  </a:moveTo>
                  <a:lnTo>
                    <a:pt x="27523" y="1258769"/>
                  </a:lnTo>
                  <a:lnTo>
                    <a:pt x="17682" y="1212433"/>
                  </a:lnTo>
                  <a:lnTo>
                    <a:pt x="10042" y="1166101"/>
                  </a:lnTo>
                  <a:lnTo>
                    <a:pt x="4570" y="1119833"/>
                  </a:lnTo>
                  <a:lnTo>
                    <a:pt x="1233" y="1073689"/>
                  </a:lnTo>
                  <a:lnTo>
                    <a:pt x="0" y="1027727"/>
                  </a:lnTo>
                  <a:lnTo>
                    <a:pt x="836" y="982009"/>
                  </a:lnTo>
                  <a:lnTo>
                    <a:pt x="3710" y="936593"/>
                  </a:lnTo>
                  <a:lnTo>
                    <a:pt x="8589" y="891539"/>
                  </a:lnTo>
                  <a:lnTo>
                    <a:pt x="15439" y="846907"/>
                  </a:lnTo>
                  <a:lnTo>
                    <a:pt x="24229" y="802756"/>
                  </a:lnTo>
                  <a:lnTo>
                    <a:pt x="34925" y="759147"/>
                  </a:lnTo>
                  <a:lnTo>
                    <a:pt x="47495" y="716138"/>
                  </a:lnTo>
                  <a:lnTo>
                    <a:pt x="61907" y="673790"/>
                  </a:lnTo>
                  <a:lnTo>
                    <a:pt x="78126" y="632161"/>
                  </a:lnTo>
                  <a:lnTo>
                    <a:pt x="96122" y="591313"/>
                  </a:lnTo>
                  <a:lnTo>
                    <a:pt x="115860" y="551304"/>
                  </a:lnTo>
                  <a:lnTo>
                    <a:pt x="137308" y="512194"/>
                  </a:lnTo>
                  <a:lnTo>
                    <a:pt x="160434" y="474043"/>
                  </a:lnTo>
                  <a:lnTo>
                    <a:pt x="185205" y="436911"/>
                  </a:lnTo>
                  <a:lnTo>
                    <a:pt x="211588" y="400856"/>
                  </a:lnTo>
                  <a:lnTo>
                    <a:pt x="239550" y="365939"/>
                  </a:lnTo>
                  <a:lnTo>
                    <a:pt x="269059" y="332220"/>
                  </a:lnTo>
                  <a:lnTo>
                    <a:pt x="300081" y="299758"/>
                  </a:lnTo>
                  <a:lnTo>
                    <a:pt x="332585" y="268612"/>
                  </a:lnTo>
                  <a:lnTo>
                    <a:pt x="366537" y="238843"/>
                  </a:lnTo>
                  <a:lnTo>
                    <a:pt x="401905" y="210510"/>
                  </a:lnTo>
                  <a:lnTo>
                    <a:pt x="438656" y="183672"/>
                  </a:lnTo>
                  <a:lnTo>
                    <a:pt x="476758" y="158391"/>
                  </a:lnTo>
                  <a:lnTo>
                    <a:pt x="516177" y="134724"/>
                  </a:lnTo>
                  <a:lnTo>
                    <a:pt x="556880" y="112731"/>
                  </a:lnTo>
                  <a:lnTo>
                    <a:pt x="598836" y="92474"/>
                  </a:lnTo>
                  <a:lnTo>
                    <a:pt x="642011" y="74010"/>
                  </a:lnTo>
                  <a:lnTo>
                    <a:pt x="686373" y="57400"/>
                  </a:lnTo>
                  <a:lnTo>
                    <a:pt x="731889" y="42703"/>
                  </a:lnTo>
                  <a:lnTo>
                    <a:pt x="778032" y="30110"/>
                  </a:lnTo>
                  <a:lnTo>
                    <a:pt x="824254" y="19750"/>
                  </a:lnTo>
                  <a:lnTo>
                    <a:pt x="870498" y="11591"/>
                  </a:lnTo>
                  <a:lnTo>
                    <a:pt x="916701" y="5601"/>
                  </a:lnTo>
                  <a:lnTo>
                    <a:pt x="962806" y="1748"/>
                  </a:lnTo>
                  <a:lnTo>
                    <a:pt x="1008750" y="0"/>
                  </a:lnTo>
                  <a:lnTo>
                    <a:pt x="1054475" y="324"/>
                  </a:lnTo>
                  <a:lnTo>
                    <a:pt x="1099921" y="2689"/>
                  </a:lnTo>
                  <a:lnTo>
                    <a:pt x="1145026" y="7062"/>
                  </a:lnTo>
                  <a:lnTo>
                    <a:pt x="1189733" y="13412"/>
                  </a:lnTo>
                  <a:lnTo>
                    <a:pt x="1233979" y="21707"/>
                  </a:lnTo>
                  <a:lnTo>
                    <a:pt x="1277706" y="31914"/>
                  </a:lnTo>
                  <a:lnTo>
                    <a:pt x="1320852" y="44001"/>
                  </a:lnTo>
                  <a:lnTo>
                    <a:pt x="1363360" y="57937"/>
                  </a:lnTo>
                  <a:lnTo>
                    <a:pt x="1405167" y="73689"/>
                  </a:lnTo>
                  <a:lnTo>
                    <a:pt x="1446214" y="91226"/>
                  </a:lnTo>
                  <a:lnTo>
                    <a:pt x="1486442" y="110515"/>
                  </a:lnTo>
                  <a:lnTo>
                    <a:pt x="1525790" y="131524"/>
                  </a:lnTo>
                  <a:lnTo>
                    <a:pt x="1564198" y="154221"/>
                  </a:lnTo>
                  <a:lnTo>
                    <a:pt x="1601605" y="178574"/>
                  </a:lnTo>
                  <a:lnTo>
                    <a:pt x="1637953" y="204551"/>
                  </a:lnTo>
                  <a:lnTo>
                    <a:pt x="1673181" y="232120"/>
                  </a:lnTo>
                  <a:lnTo>
                    <a:pt x="1707229" y="261249"/>
                  </a:lnTo>
                  <a:lnTo>
                    <a:pt x="1740037" y="291906"/>
                  </a:lnTo>
                  <a:lnTo>
                    <a:pt x="1771545" y="324059"/>
                  </a:lnTo>
                  <a:lnTo>
                    <a:pt x="1801693" y="357675"/>
                  </a:lnTo>
                  <a:lnTo>
                    <a:pt x="1830420" y="392724"/>
                  </a:lnTo>
                  <a:lnTo>
                    <a:pt x="1857668" y="429172"/>
                  </a:lnTo>
                  <a:lnTo>
                    <a:pt x="1883375" y="466987"/>
                  </a:lnTo>
                  <a:lnTo>
                    <a:pt x="1907482" y="506138"/>
                  </a:lnTo>
                  <a:lnTo>
                    <a:pt x="1929929" y="546593"/>
                  </a:lnTo>
                  <a:lnTo>
                    <a:pt x="1950655" y="588319"/>
                  </a:lnTo>
                  <a:lnTo>
                    <a:pt x="1969602" y="631285"/>
                  </a:lnTo>
                  <a:lnTo>
                    <a:pt x="1986708" y="675458"/>
                  </a:lnTo>
                  <a:lnTo>
                    <a:pt x="2001913" y="720807"/>
                  </a:lnTo>
                  <a:lnTo>
                    <a:pt x="2015022" y="766805"/>
                  </a:lnTo>
                  <a:lnTo>
                    <a:pt x="2025900" y="812909"/>
                  </a:lnTo>
                  <a:lnTo>
                    <a:pt x="2034576" y="859058"/>
                  </a:lnTo>
                  <a:lnTo>
                    <a:pt x="2041084" y="905191"/>
                  </a:lnTo>
                  <a:lnTo>
                    <a:pt x="2045453" y="951250"/>
                  </a:lnTo>
                  <a:lnTo>
                    <a:pt x="2047717" y="997172"/>
                  </a:lnTo>
                  <a:lnTo>
                    <a:pt x="2047905" y="1042898"/>
                  </a:lnTo>
                  <a:lnTo>
                    <a:pt x="2046049" y="1088367"/>
                  </a:lnTo>
                  <a:lnTo>
                    <a:pt x="2042182" y="1133519"/>
                  </a:lnTo>
                  <a:lnTo>
                    <a:pt x="2036333" y="1178293"/>
                  </a:lnTo>
                  <a:lnTo>
                    <a:pt x="2028534" y="1222630"/>
                  </a:lnTo>
                  <a:lnTo>
                    <a:pt x="2018818" y="1266468"/>
                  </a:lnTo>
                  <a:lnTo>
                    <a:pt x="2007215" y="1309747"/>
                  </a:lnTo>
                  <a:lnTo>
                    <a:pt x="1993756" y="1352408"/>
                  </a:lnTo>
                  <a:lnTo>
                    <a:pt x="1978473" y="1394389"/>
                  </a:lnTo>
                  <a:lnTo>
                    <a:pt x="1961398" y="1435630"/>
                  </a:lnTo>
                  <a:lnTo>
                    <a:pt x="1942561" y="1476072"/>
                  </a:lnTo>
                  <a:lnTo>
                    <a:pt x="1921994" y="1515652"/>
                  </a:lnTo>
                  <a:lnTo>
                    <a:pt x="1899729" y="1554312"/>
                  </a:lnTo>
                  <a:lnTo>
                    <a:pt x="1875797" y="1591990"/>
                  </a:lnTo>
                  <a:lnTo>
                    <a:pt x="1850228" y="1628627"/>
                  </a:lnTo>
                  <a:lnTo>
                    <a:pt x="1823056" y="1664162"/>
                  </a:lnTo>
                  <a:lnTo>
                    <a:pt x="1794310" y="1698534"/>
                  </a:lnTo>
                  <a:lnTo>
                    <a:pt x="1764022" y="1731683"/>
                  </a:lnTo>
                  <a:lnTo>
                    <a:pt x="1732225" y="1763549"/>
                  </a:lnTo>
                  <a:lnTo>
                    <a:pt x="1698948" y="1794071"/>
                  </a:lnTo>
                  <a:lnTo>
                    <a:pt x="1664224" y="1823190"/>
                  </a:lnTo>
                  <a:lnTo>
                    <a:pt x="1628083" y="1850844"/>
                  </a:lnTo>
                  <a:lnTo>
                    <a:pt x="1590558" y="1876973"/>
                  </a:lnTo>
                  <a:lnTo>
                    <a:pt x="1551680" y="1901517"/>
                  </a:lnTo>
                  <a:lnTo>
                    <a:pt x="1511479" y="1924416"/>
                  </a:lnTo>
                  <a:lnTo>
                    <a:pt x="1469987" y="1945609"/>
                  </a:lnTo>
                  <a:lnTo>
                    <a:pt x="1427237" y="1965036"/>
                  </a:lnTo>
                  <a:lnTo>
                    <a:pt x="1383258" y="1982635"/>
                  </a:lnTo>
                  <a:lnTo>
                    <a:pt x="1338083" y="1998348"/>
                  </a:lnTo>
                  <a:lnTo>
                    <a:pt x="1292234" y="2011972"/>
                  </a:lnTo>
                  <a:lnTo>
                    <a:pt x="1246255" y="2023365"/>
                  </a:lnTo>
                  <a:lnTo>
                    <a:pt x="1200206" y="2032558"/>
                  </a:lnTo>
                  <a:lnTo>
                    <a:pt x="1154148" y="2039582"/>
                  </a:lnTo>
                  <a:lnTo>
                    <a:pt x="1108142" y="2044468"/>
                  </a:lnTo>
                  <a:lnTo>
                    <a:pt x="1062248" y="2047245"/>
                  </a:lnTo>
                  <a:lnTo>
                    <a:pt x="1016527" y="2047946"/>
                  </a:lnTo>
                  <a:lnTo>
                    <a:pt x="971040" y="2046600"/>
                  </a:lnTo>
                  <a:lnTo>
                    <a:pt x="925848" y="2043238"/>
                  </a:lnTo>
                  <a:lnTo>
                    <a:pt x="881010" y="2037892"/>
                  </a:lnTo>
                  <a:lnTo>
                    <a:pt x="836589" y="2030591"/>
                  </a:lnTo>
                  <a:lnTo>
                    <a:pt x="792645" y="2021366"/>
                  </a:lnTo>
                  <a:lnTo>
                    <a:pt x="749238" y="2010248"/>
                  </a:lnTo>
                  <a:lnTo>
                    <a:pt x="706429" y="1997268"/>
                  </a:lnTo>
                  <a:lnTo>
                    <a:pt x="664280" y="1982457"/>
                  </a:lnTo>
                  <a:lnTo>
                    <a:pt x="622849" y="1965845"/>
                  </a:lnTo>
                  <a:lnTo>
                    <a:pt x="582200" y="1947462"/>
                  </a:lnTo>
                  <a:lnTo>
                    <a:pt x="542391" y="1927340"/>
                  </a:lnTo>
                  <a:lnTo>
                    <a:pt x="503484" y="1905510"/>
                  </a:lnTo>
                  <a:lnTo>
                    <a:pt x="465540" y="1882001"/>
                  </a:lnTo>
                  <a:lnTo>
                    <a:pt x="428619" y="1856845"/>
                  </a:lnTo>
                  <a:lnTo>
                    <a:pt x="392783" y="1830072"/>
                  </a:lnTo>
                  <a:lnTo>
                    <a:pt x="358091" y="1801713"/>
                  </a:lnTo>
                  <a:lnTo>
                    <a:pt x="324604" y="1771799"/>
                  </a:lnTo>
                  <a:lnTo>
                    <a:pt x="292384" y="1740360"/>
                  </a:lnTo>
                  <a:lnTo>
                    <a:pt x="261490" y="1707428"/>
                  </a:lnTo>
                  <a:lnTo>
                    <a:pt x="231985" y="1673032"/>
                  </a:lnTo>
                  <a:lnTo>
                    <a:pt x="203927" y="1637204"/>
                  </a:lnTo>
                  <a:lnTo>
                    <a:pt x="177379" y="1599974"/>
                  </a:lnTo>
                  <a:lnTo>
                    <a:pt x="152401" y="1561372"/>
                  </a:lnTo>
                  <a:lnTo>
                    <a:pt x="129053" y="1521431"/>
                  </a:lnTo>
                  <a:lnTo>
                    <a:pt x="107397" y="1480179"/>
                  </a:lnTo>
                  <a:lnTo>
                    <a:pt x="87492" y="1437649"/>
                  </a:lnTo>
                  <a:lnTo>
                    <a:pt x="69401" y="1393870"/>
                  </a:lnTo>
                  <a:lnTo>
                    <a:pt x="53183" y="1348874"/>
                  </a:lnTo>
                </a:path>
              </a:pathLst>
            </a:custGeom>
            <a:ln w="149224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2DE90CE2-0EA2-5EAA-EE40-534CFE50401D}"/>
                </a:ext>
              </a:extLst>
            </p:cNvPr>
            <p:cNvSpPr/>
            <p:nvPr/>
          </p:nvSpPr>
          <p:spPr>
            <a:xfrm>
              <a:off x="10114594" y="2580997"/>
              <a:ext cx="989965" cy="751840"/>
            </a:xfrm>
            <a:custGeom>
              <a:avLst/>
              <a:gdLst/>
              <a:ahLst/>
              <a:cxnLst/>
              <a:rect l="l" t="t" r="r" b="b"/>
              <a:pathLst>
                <a:path w="989965" h="751839">
                  <a:moveTo>
                    <a:pt x="0" y="0"/>
                  </a:moveTo>
                  <a:lnTo>
                    <a:pt x="49227" y="1042"/>
                  </a:lnTo>
                  <a:lnTo>
                    <a:pt x="97963" y="4402"/>
                  </a:lnTo>
                  <a:lnTo>
                    <a:pt x="146144" y="10033"/>
                  </a:lnTo>
                  <a:lnTo>
                    <a:pt x="193710" y="17888"/>
                  </a:lnTo>
                  <a:lnTo>
                    <a:pt x="240597" y="27920"/>
                  </a:lnTo>
                  <a:lnTo>
                    <a:pt x="286745" y="40081"/>
                  </a:lnTo>
                  <a:lnTo>
                    <a:pt x="332091" y="54326"/>
                  </a:lnTo>
                  <a:lnTo>
                    <a:pt x="376574" y="70607"/>
                  </a:lnTo>
                  <a:lnTo>
                    <a:pt x="420131" y="88878"/>
                  </a:lnTo>
                  <a:lnTo>
                    <a:pt x="462702" y="109090"/>
                  </a:lnTo>
                  <a:lnTo>
                    <a:pt x="504223" y="131198"/>
                  </a:lnTo>
                  <a:lnTo>
                    <a:pt x="544633" y="155153"/>
                  </a:lnTo>
                  <a:lnTo>
                    <a:pt x="583871" y="180910"/>
                  </a:lnTo>
                  <a:lnTo>
                    <a:pt x="621874" y="208421"/>
                  </a:lnTo>
                  <a:lnTo>
                    <a:pt x="658581" y="237640"/>
                  </a:lnTo>
                  <a:lnTo>
                    <a:pt x="693929" y="268519"/>
                  </a:lnTo>
                  <a:lnTo>
                    <a:pt x="727857" y="301011"/>
                  </a:lnTo>
                  <a:lnTo>
                    <a:pt x="760304" y="335070"/>
                  </a:lnTo>
                  <a:lnTo>
                    <a:pt x="791206" y="370648"/>
                  </a:lnTo>
                  <a:lnTo>
                    <a:pt x="820503" y="407699"/>
                  </a:lnTo>
                  <a:lnTo>
                    <a:pt x="848132" y="446175"/>
                  </a:lnTo>
                  <a:lnTo>
                    <a:pt x="874032" y="486029"/>
                  </a:lnTo>
                  <a:lnTo>
                    <a:pt x="898140" y="527216"/>
                  </a:lnTo>
                  <a:lnTo>
                    <a:pt x="920396" y="569687"/>
                  </a:lnTo>
                  <a:lnTo>
                    <a:pt x="940736" y="613395"/>
                  </a:lnTo>
                  <a:lnTo>
                    <a:pt x="959100" y="658294"/>
                  </a:lnTo>
                  <a:lnTo>
                    <a:pt x="975425" y="704337"/>
                  </a:lnTo>
                  <a:lnTo>
                    <a:pt x="989649" y="751477"/>
                  </a:lnTo>
                </a:path>
              </a:pathLst>
            </a:custGeom>
            <a:ln w="1492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8">
            <a:extLst>
              <a:ext uri="{FF2B5EF4-FFF2-40B4-BE49-F238E27FC236}">
                <a16:creationId xmlns:a16="http://schemas.microsoft.com/office/drawing/2014/main" id="{A7CDBFE9-8D6A-ABEB-066B-1B38066585D6}"/>
              </a:ext>
            </a:extLst>
          </p:cNvPr>
          <p:cNvSpPr txBox="1"/>
          <p:nvPr/>
        </p:nvSpPr>
        <p:spPr>
          <a:xfrm>
            <a:off x="10261445" y="3779590"/>
            <a:ext cx="8223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0034EC"/>
                </a:solidFill>
                <a:latin typeface="Arial"/>
                <a:cs typeface="Arial"/>
              </a:rPr>
              <a:t>20</a:t>
            </a:r>
            <a:r>
              <a:rPr sz="3150" spc="165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2B52146B-B773-B9DC-8023-5333B0C283B8}"/>
              </a:ext>
            </a:extLst>
          </p:cNvPr>
          <p:cNvGrpSpPr/>
          <p:nvPr/>
        </p:nvGrpSpPr>
        <p:grpSpPr>
          <a:xfrm>
            <a:off x="10261445" y="4412633"/>
            <a:ext cx="724535" cy="627380"/>
            <a:chOff x="9755140" y="3555346"/>
            <a:chExt cx="724535" cy="62738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123C50A-4CD8-766A-BB28-8677BD1F0750}"/>
                </a:ext>
              </a:extLst>
            </p:cNvPr>
            <p:cNvSpPr/>
            <p:nvPr/>
          </p:nvSpPr>
          <p:spPr>
            <a:xfrm>
              <a:off x="9917722" y="3840086"/>
              <a:ext cx="295910" cy="269240"/>
            </a:xfrm>
            <a:custGeom>
              <a:avLst/>
              <a:gdLst/>
              <a:ahLst/>
              <a:cxnLst/>
              <a:rect l="l" t="t" r="r" b="b"/>
              <a:pathLst>
                <a:path w="295909" h="269239">
                  <a:moveTo>
                    <a:pt x="82969" y="221742"/>
                  </a:moveTo>
                  <a:lnTo>
                    <a:pt x="82740" y="221742"/>
                  </a:lnTo>
                  <a:lnTo>
                    <a:pt x="74841" y="220141"/>
                  </a:lnTo>
                  <a:lnTo>
                    <a:pt x="68389" y="215785"/>
                  </a:lnTo>
                  <a:lnTo>
                    <a:pt x="64046" y="209321"/>
                  </a:lnTo>
                  <a:lnTo>
                    <a:pt x="62445" y="201409"/>
                  </a:lnTo>
                  <a:lnTo>
                    <a:pt x="62445" y="0"/>
                  </a:lnTo>
                  <a:lnTo>
                    <a:pt x="20294" y="0"/>
                  </a:lnTo>
                  <a:lnTo>
                    <a:pt x="12395" y="1600"/>
                  </a:lnTo>
                  <a:lnTo>
                    <a:pt x="5943" y="5969"/>
                  </a:lnTo>
                  <a:lnTo>
                    <a:pt x="1600" y="12433"/>
                  </a:lnTo>
                  <a:lnTo>
                    <a:pt x="0" y="20345"/>
                  </a:lnTo>
                  <a:lnTo>
                    <a:pt x="0" y="248348"/>
                  </a:lnTo>
                  <a:lnTo>
                    <a:pt x="1600" y="256260"/>
                  </a:lnTo>
                  <a:lnTo>
                    <a:pt x="5943" y="262712"/>
                  </a:lnTo>
                  <a:lnTo>
                    <a:pt x="12395" y="267081"/>
                  </a:lnTo>
                  <a:lnTo>
                    <a:pt x="20294" y="268681"/>
                  </a:lnTo>
                  <a:lnTo>
                    <a:pt x="49326" y="268681"/>
                  </a:lnTo>
                  <a:lnTo>
                    <a:pt x="53517" y="254266"/>
                  </a:lnTo>
                  <a:lnTo>
                    <a:pt x="60744" y="241325"/>
                  </a:lnTo>
                  <a:lnTo>
                    <a:pt x="70675" y="230327"/>
                  </a:lnTo>
                  <a:lnTo>
                    <a:pt x="82969" y="221742"/>
                  </a:lnTo>
                  <a:close/>
                </a:path>
                <a:path w="295909" h="269239">
                  <a:moveTo>
                    <a:pt x="144945" y="221742"/>
                  </a:moveTo>
                  <a:lnTo>
                    <a:pt x="129819" y="215887"/>
                  </a:lnTo>
                  <a:lnTo>
                    <a:pt x="113957" y="213931"/>
                  </a:lnTo>
                  <a:lnTo>
                    <a:pt x="98094" y="215887"/>
                  </a:lnTo>
                  <a:lnTo>
                    <a:pt x="82969" y="221742"/>
                  </a:lnTo>
                  <a:lnTo>
                    <a:pt x="144945" y="221742"/>
                  </a:lnTo>
                  <a:close/>
                </a:path>
                <a:path w="295909" h="269239">
                  <a:moveTo>
                    <a:pt x="295795" y="221742"/>
                  </a:moveTo>
                  <a:lnTo>
                    <a:pt x="144945" y="221742"/>
                  </a:lnTo>
                  <a:lnTo>
                    <a:pt x="157251" y="230327"/>
                  </a:lnTo>
                  <a:lnTo>
                    <a:pt x="167182" y="241325"/>
                  </a:lnTo>
                  <a:lnTo>
                    <a:pt x="174409" y="254266"/>
                  </a:lnTo>
                  <a:lnTo>
                    <a:pt x="178600" y="268681"/>
                  </a:lnTo>
                  <a:lnTo>
                    <a:pt x="295795" y="268681"/>
                  </a:lnTo>
                  <a:lnTo>
                    <a:pt x="295795" y="22174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25F4450-3115-55FE-FBA8-59FCF0041D12}"/>
                </a:ext>
              </a:extLst>
            </p:cNvPr>
            <p:cNvSpPr/>
            <p:nvPr/>
          </p:nvSpPr>
          <p:spPr>
            <a:xfrm>
              <a:off x="9895637" y="3680510"/>
              <a:ext cx="584200" cy="447040"/>
            </a:xfrm>
            <a:custGeom>
              <a:avLst/>
              <a:gdLst/>
              <a:ahLst/>
              <a:cxnLst/>
              <a:rect l="l" t="t" r="r" b="b"/>
              <a:pathLst>
                <a:path w="584200" h="447039">
                  <a:moveTo>
                    <a:pt x="92100" y="430034"/>
                  </a:moveTo>
                  <a:lnTo>
                    <a:pt x="87210" y="425132"/>
                  </a:lnTo>
                  <a:lnTo>
                    <a:pt x="81178" y="425132"/>
                  </a:lnTo>
                  <a:lnTo>
                    <a:pt x="42151" y="425132"/>
                  </a:lnTo>
                  <a:lnTo>
                    <a:pt x="34251" y="423519"/>
                  </a:lnTo>
                  <a:lnTo>
                    <a:pt x="27800" y="419163"/>
                  </a:lnTo>
                  <a:lnTo>
                    <a:pt x="23456" y="412699"/>
                  </a:lnTo>
                  <a:lnTo>
                    <a:pt x="21856" y="404787"/>
                  </a:lnTo>
                  <a:lnTo>
                    <a:pt x="21856" y="161518"/>
                  </a:lnTo>
                  <a:lnTo>
                    <a:pt x="16967" y="156616"/>
                  </a:lnTo>
                  <a:lnTo>
                    <a:pt x="4889" y="156616"/>
                  </a:lnTo>
                  <a:lnTo>
                    <a:pt x="0" y="161518"/>
                  </a:lnTo>
                  <a:lnTo>
                    <a:pt x="0" y="404787"/>
                  </a:lnTo>
                  <a:lnTo>
                    <a:pt x="3314" y="421220"/>
                  </a:lnTo>
                  <a:lnTo>
                    <a:pt x="12357" y="434644"/>
                  </a:lnTo>
                  <a:lnTo>
                    <a:pt x="25742" y="443699"/>
                  </a:lnTo>
                  <a:lnTo>
                    <a:pt x="42151" y="447027"/>
                  </a:lnTo>
                  <a:lnTo>
                    <a:pt x="87210" y="447027"/>
                  </a:lnTo>
                  <a:lnTo>
                    <a:pt x="92100" y="442125"/>
                  </a:lnTo>
                  <a:lnTo>
                    <a:pt x="92100" y="430034"/>
                  </a:lnTo>
                  <a:close/>
                </a:path>
                <a:path w="584200" h="447039">
                  <a:moveTo>
                    <a:pt x="583844" y="404787"/>
                  </a:moveTo>
                  <a:lnTo>
                    <a:pt x="583806" y="275628"/>
                  </a:lnTo>
                  <a:lnTo>
                    <a:pt x="583806" y="263804"/>
                  </a:lnTo>
                  <a:lnTo>
                    <a:pt x="583526" y="262051"/>
                  </a:lnTo>
                  <a:lnTo>
                    <a:pt x="508088" y="177685"/>
                  </a:lnTo>
                  <a:lnTo>
                    <a:pt x="475170" y="177685"/>
                  </a:lnTo>
                  <a:lnTo>
                    <a:pt x="480593" y="180073"/>
                  </a:lnTo>
                  <a:lnTo>
                    <a:pt x="548055" y="253720"/>
                  </a:lnTo>
                  <a:lnTo>
                    <a:pt x="339496" y="253720"/>
                  </a:lnTo>
                  <a:lnTo>
                    <a:pt x="339496" y="177673"/>
                  </a:lnTo>
                  <a:lnTo>
                    <a:pt x="508088" y="177673"/>
                  </a:lnTo>
                  <a:lnTo>
                    <a:pt x="500545" y="169443"/>
                  </a:lnTo>
                  <a:lnTo>
                    <a:pt x="493979" y="163639"/>
                  </a:lnTo>
                  <a:lnTo>
                    <a:pt x="486448" y="159346"/>
                  </a:lnTo>
                  <a:lnTo>
                    <a:pt x="478205" y="156679"/>
                  </a:lnTo>
                  <a:lnTo>
                    <a:pt x="469493" y="155765"/>
                  </a:lnTo>
                  <a:lnTo>
                    <a:pt x="339496" y="155765"/>
                  </a:lnTo>
                  <a:lnTo>
                    <a:pt x="339496" y="42240"/>
                  </a:lnTo>
                  <a:lnTo>
                    <a:pt x="336181" y="25806"/>
                  </a:lnTo>
                  <a:lnTo>
                    <a:pt x="327139" y="12382"/>
                  </a:lnTo>
                  <a:lnTo>
                    <a:pt x="313753" y="3327"/>
                  </a:lnTo>
                  <a:lnTo>
                    <a:pt x="297345" y="0"/>
                  </a:lnTo>
                  <a:lnTo>
                    <a:pt x="145669" y="0"/>
                  </a:lnTo>
                  <a:lnTo>
                    <a:pt x="140779" y="4902"/>
                  </a:lnTo>
                  <a:lnTo>
                    <a:pt x="140779" y="17005"/>
                  </a:lnTo>
                  <a:lnTo>
                    <a:pt x="145669" y="21907"/>
                  </a:lnTo>
                  <a:lnTo>
                    <a:pt x="297345" y="21907"/>
                  </a:lnTo>
                  <a:lnTo>
                    <a:pt x="305244" y="23507"/>
                  </a:lnTo>
                  <a:lnTo>
                    <a:pt x="311696" y="27863"/>
                  </a:lnTo>
                  <a:lnTo>
                    <a:pt x="316039" y="34328"/>
                  </a:lnTo>
                  <a:lnTo>
                    <a:pt x="317639" y="42240"/>
                  </a:lnTo>
                  <a:lnTo>
                    <a:pt x="317639" y="425132"/>
                  </a:lnTo>
                  <a:lnTo>
                    <a:pt x="184416" y="425132"/>
                  </a:lnTo>
                  <a:lnTo>
                    <a:pt x="179527" y="430034"/>
                  </a:lnTo>
                  <a:lnTo>
                    <a:pt x="179527" y="442125"/>
                  </a:lnTo>
                  <a:lnTo>
                    <a:pt x="184416" y="447027"/>
                  </a:lnTo>
                  <a:lnTo>
                    <a:pt x="399427" y="447027"/>
                  </a:lnTo>
                  <a:lnTo>
                    <a:pt x="404317" y="442125"/>
                  </a:lnTo>
                  <a:lnTo>
                    <a:pt x="404317" y="430034"/>
                  </a:lnTo>
                  <a:lnTo>
                    <a:pt x="399427" y="425132"/>
                  </a:lnTo>
                  <a:lnTo>
                    <a:pt x="339496" y="425132"/>
                  </a:lnTo>
                  <a:lnTo>
                    <a:pt x="339496" y="275628"/>
                  </a:lnTo>
                  <a:lnTo>
                    <a:pt x="561987" y="275628"/>
                  </a:lnTo>
                  <a:lnTo>
                    <a:pt x="561987" y="404787"/>
                  </a:lnTo>
                  <a:lnTo>
                    <a:pt x="560387" y="412699"/>
                  </a:lnTo>
                  <a:lnTo>
                    <a:pt x="556044" y="419163"/>
                  </a:lnTo>
                  <a:lnTo>
                    <a:pt x="549592" y="423519"/>
                  </a:lnTo>
                  <a:lnTo>
                    <a:pt x="541693" y="425132"/>
                  </a:lnTo>
                  <a:lnTo>
                    <a:pt x="496633" y="425132"/>
                  </a:lnTo>
                  <a:lnTo>
                    <a:pt x="491744" y="430034"/>
                  </a:lnTo>
                  <a:lnTo>
                    <a:pt x="491744" y="442125"/>
                  </a:lnTo>
                  <a:lnTo>
                    <a:pt x="496633" y="447027"/>
                  </a:lnTo>
                  <a:lnTo>
                    <a:pt x="541693" y="447027"/>
                  </a:lnTo>
                  <a:lnTo>
                    <a:pt x="558101" y="443699"/>
                  </a:lnTo>
                  <a:lnTo>
                    <a:pt x="571487" y="434644"/>
                  </a:lnTo>
                  <a:lnTo>
                    <a:pt x="580529" y="421220"/>
                  </a:lnTo>
                  <a:lnTo>
                    <a:pt x="583844" y="40478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75B3AE1B-EFAC-5E13-ADAE-6422C8A4A7B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2465" y="3665147"/>
              <a:ext cx="128344" cy="8383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6E2C58B6-BE1E-412F-052B-5F5D02EFF95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5889" y="4050875"/>
              <a:ext cx="131132" cy="131416"/>
            </a:xfrm>
            <a:prstGeom prst="rect">
              <a:avLst/>
            </a:prstGeom>
          </p:spPr>
        </p:pic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F48ED564-EF56-1E7C-BCB2-DC39703D9B0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8110" y="4050875"/>
              <a:ext cx="131132" cy="131416"/>
            </a:xfrm>
            <a:prstGeom prst="rect">
              <a:avLst/>
            </a:prstGeom>
          </p:spPr>
        </p:pic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E6F59A16-C4D2-B954-CBF7-D643D79165B4}"/>
                </a:ext>
              </a:extLst>
            </p:cNvPr>
            <p:cNvSpPr/>
            <p:nvPr/>
          </p:nvSpPr>
          <p:spPr>
            <a:xfrm>
              <a:off x="9755140" y="3555346"/>
              <a:ext cx="302895" cy="303530"/>
            </a:xfrm>
            <a:custGeom>
              <a:avLst/>
              <a:gdLst/>
              <a:ahLst/>
              <a:cxnLst/>
              <a:rect l="l" t="t" r="r" b="b"/>
              <a:pathLst>
                <a:path w="302895" h="303529">
                  <a:moveTo>
                    <a:pt x="151427" y="303508"/>
                  </a:moveTo>
                  <a:lnTo>
                    <a:pt x="103565" y="295771"/>
                  </a:lnTo>
                  <a:lnTo>
                    <a:pt x="61997" y="274227"/>
                  </a:lnTo>
                  <a:lnTo>
                    <a:pt x="29217" y="241377"/>
                  </a:lnTo>
                  <a:lnTo>
                    <a:pt x="7716" y="199696"/>
                  </a:lnTo>
                  <a:lnTo>
                    <a:pt x="0" y="151754"/>
                  </a:lnTo>
                  <a:lnTo>
                    <a:pt x="7720" y="103788"/>
                  </a:lnTo>
                  <a:lnTo>
                    <a:pt x="29217" y="62130"/>
                  </a:lnTo>
                  <a:lnTo>
                    <a:pt x="61997" y="29280"/>
                  </a:lnTo>
                  <a:lnTo>
                    <a:pt x="103565" y="7736"/>
                  </a:lnTo>
                  <a:lnTo>
                    <a:pt x="151427" y="0"/>
                  </a:lnTo>
                  <a:lnTo>
                    <a:pt x="199289" y="7736"/>
                  </a:lnTo>
                  <a:lnTo>
                    <a:pt x="226623" y="21903"/>
                  </a:lnTo>
                  <a:lnTo>
                    <a:pt x="151427" y="21903"/>
                  </a:lnTo>
                  <a:lnTo>
                    <a:pt x="100992" y="32107"/>
                  </a:lnTo>
                  <a:lnTo>
                    <a:pt x="59806" y="59935"/>
                  </a:lnTo>
                  <a:lnTo>
                    <a:pt x="32032" y="101237"/>
                  </a:lnTo>
                  <a:lnTo>
                    <a:pt x="21854" y="151754"/>
                  </a:lnTo>
                  <a:lnTo>
                    <a:pt x="32037" y="202298"/>
                  </a:lnTo>
                  <a:lnTo>
                    <a:pt x="59806" y="243573"/>
                  </a:lnTo>
                  <a:lnTo>
                    <a:pt x="100992" y="271401"/>
                  </a:lnTo>
                  <a:lnTo>
                    <a:pt x="151427" y="281605"/>
                  </a:lnTo>
                  <a:lnTo>
                    <a:pt x="226492" y="281605"/>
                  </a:lnTo>
                  <a:lnTo>
                    <a:pt x="199265" y="295731"/>
                  </a:lnTo>
                  <a:lnTo>
                    <a:pt x="151427" y="303508"/>
                  </a:lnTo>
                  <a:close/>
                </a:path>
                <a:path w="302895" h="303529">
                  <a:moveTo>
                    <a:pt x="226492" y="281605"/>
                  </a:moveTo>
                  <a:lnTo>
                    <a:pt x="151427" y="281605"/>
                  </a:lnTo>
                  <a:lnTo>
                    <a:pt x="201863" y="271401"/>
                  </a:lnTo>
                  <a:lnTo>
                    <a:pt x="243048" y="243573"/>
                  </a:lnTo>
                  <a:lnTo>
                    <a:pt x="270816" y="202298"/>
                  </a:lnTo>
                  <a:lnTo>
                    <a:pt x="280998" y="151754"/>
                  </a:lnTo>
                  <a:lnTo>
                    <a:pt x="270759" y="101210"/>
                  </a:lnTo>
                  <a:lnTo>
                    <a:pt x="243004" y="59979"/>
                  </a:lnTo>
                  <a:lnTo>
                    <a:pt x="201836" y="32146"/>
                  </a:lnTo>
                  <a:lnTo>
                    <a:pt x="151427" y="21903"/>
                  </a:lnTo>
                  <a:lnTo>
                    <a:pt x="226623" y="21903"/>
                  </a:lnTo>
                  <a:lnTo>
                    <a:pt x="240857" y="29280"/>
                  </a:lnTo>
                  <a:lnTo>
                    <a:pt x="273637" y="62130"/>
                  </a:lnTo>
                  <a:lnTo>
                    <a:pt x="295134" y="103788"/>
                  </a:lnTo>
                  <a:lnTo>
                    <a:pt x="302854" y="151754"/>
                  </a:lnTo>
                  <a:lnTo>
                    <a:pt x="295081" y="199719"/>
                  </a:lnTo>
                  <a:lnTo>
                    <a:pt x="273584" y="241333"/>
                  </a:lnTo>
                  <a:lnTo>
                    <a:pt x="240813" y="274175"/>
                  </a:lnTo>
                  <a:lnTo>
                    <a:pt x="226492" y="281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787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60" dirty="0"/>
              <a:t>Методы проведения опросов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09" y="4548666"/>
            <a:ext cx="2050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Онлайн-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208" y="4501041"/>
            <a:ext cx="206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Arial"/>
                <a:cs typeface="Arial"/>
              </a:rPr>
              <a:t>Личные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61" y="4501041"/>
            <a:ext cx="1638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1800" b="1" spc="85" dirty="0">
                <a:latin typeface="Arial"/>
                <a:cs typeface="Arial"/>
              </a:rPr>
              <a:t>Телефонные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7" y="560347"/>
            <a:ext cx="40843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Мы</a:t>
            </a:r>
            <a:r>
              <a:rPr spc="50" dirty="0"/>
              <a:t> </a:t>
            </a:r>
            <a:r>
              <a:rPr spc="370" dirty="0"/>
              <a:t>не</a:t>
            </a:r>
            <a:r>
              <a:rPr spc="55" dirty="0"/>
              <a:t> </a:t>
            </a:r>
            <a:r>
              <a:rPr spc="395" dirty="0"/>
              <a:t>можем </a:t>
            </a:r>
            <a:r>
              <a:rPr spc="235" dirty="0"/>
              <a:t>опросить</a:t>
            </a:r>
            <a:r>
              <a:rPr spc="50" dirty="0"/>
              <a:t> </a:t>
            </a:r>
            <a:r>
              <a:rPr spc="170" dirty="0"/>
              <a:t>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9791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solidFill>
                  <a:srgbClr val="0034EC"/>
                </a:solidFill>
                <a:latin typeface="Arial"/>
                <a:cs typeface="Arial"/>
              </a:rPr>
              <a:t>Генеральная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7683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Выборочная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0574" y="3027200"/>
            <a:ext cx="72669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+mj-lt"/>
              </a:rPr>
              <a:t>Как составлять опросы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589530"/>
            <a:ext cx="8566785" cy="108568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4000" spc="400" dirty="0"/>
              <a:t>Как</a:t>
            </a:r>
            <a:r>
              <a:rPr sz="4000" spc="50" dirty="0"/>
              <a:t> </a:t>
            </a:r>
            <a:r>
              <a:rPr sz="4000" spc="550" dirty="0"/>
              <a:t>же</a:t>
            </a:r>
            <a:r>
              <a:rPr sz="4000" spc="55" dirty="0"/>
              <a:t> </a:t>
            </a:r>
            <a:r>
              <a:rPr sz="4000" spc="215" dirty="0"/>
              <a:t>тогда</a:t>
            </a:r>
            <a:r>
              <a:rPr sz="4000" spc="55" dirty="0"/>
              <a:t> </a:t>
            </a:r>
            <a:r>
              <a:rPr sz="4000" spc="180" dirty="0"/>
              <a:t>создать</a:t>
            </a:r>
            <a:r>
              <a:rPr sz="4000" spc="55" dirty="0"/>
              <a:t> </a:t>
            </a:r>
            <a:r>
              <a:rPr sz="4000" spc="235" dirty="0"/>
              <a:t>продукт, </a:t>
            </a:r>
            <a:r>
              <a:rPr sz="4000" spc="250" dirty="0"/>
              <a:t>который</a:t>
            </a:r>
            <a:r>
              <a:rPr sz="4000" spc="60" dirty="0"/>
              <a:t> </a:t>
            </a:r>
            <a:r>
              <a:rPr sz="4000" spc="215" dirty="0"/>
              <a:t>будет</a:t>
            </a:r>
            <a:r>
              <a:rPr sz="4000" spc="60" dirty="0"/>
              <a:t> </a:t>
            </a:r>
            <a:r>
              <a:rPr sz="4000" spc="180" dirty="0"/>
              <a:t>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7603" y="4620005"/>
            <a:ext cx="2406015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lnSpc>
                <a:spcPct val="110000"/>
              </a:lnSpc>
              <a:spcBef>
                <a:spcPts val="100"/>
              </a:spcBef>
            </a:pPr>
            <a:r>
              <a:rPr sz="1800" b="1" spc="85" dirty="0">
                <a:latin typeface="Arial"/>
                <a:cs typeface="Arial"/>
              </a:rPr>
              <a:t>Проанализировать </a:t>
            </a:r>
            <a:r>
              <a:rPr sz="1800" b="1" spc="105" dirty="0">
                <a:latin typeface="Arial"/>
                <a:cs typeface="Arial"/>
              </a:rPr>
              <a:t>Вашу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аудиторию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8171" y="4647437"/>
            <a:ext cx="3573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7485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Arial"/>
                <a:cs typeface="Arial"/>
              </a:rPr>
              <a:t>Составить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120" dirty="0">
                <a:latin typeface="Arial"/>
                <a:cs typeface="Arial"/>
              </a:rPr>
              <a:t>продукт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75" dirty="0">
                <a:latin typeface="Arial"/>
                <a:cs typeface="Arial"/>
              </a:rPr>
              <a:t>точно </a:t>
            </a:r>
            <a:r>
              <a:rPr sz="1800" b="1" spc="105" dirty="0">
                <a:latin typeface="Arial"/>
                <a:cs typeface="Arial"/>
              </a:rPr>
              <a:t>под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потребности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аудитории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5602" y="2534335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9776" y="2534324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14000" y="3265037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673749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560"/>
              </a:spcBef>
            </a:pPr>
            <a:r>
              <a:rPr sz="2800" b="1" spc="225" dirty="0">
                <a:latin typeface="Arial"/>
                <a:cs typeface="Arial"/>
              </a:rPr>
              <a:t>WHO</a:t>
            </a:r>
            <a:r>
              <a:rPr lang="ru-RU" sz="2800" b="1" spc="225" dirty="0">
                <a:latin typeface="Arial"/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 		</a:t>
            </a:r>
            <a:r>
              <a:rPr lang="ru-RU" dirty="0"/>
              <a:t>Кого мы хотим изучить?</a:t>
            </a: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210" dirty="0">
                <a:latin typeface="Arial"/>
                <a:cs typeface="Arial"/>
              </a:rPr>
              <a:t>WHY?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134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latin typeface="Arial"/>
                <a:cs typeface="Arial"/>
              </a:rPr>
              <a:t>WHERE</a:t>
            </a:r>
            <a:r>
              <a:rPr lang="ru-RU" sz="2800" b="1" spc="145" dirty="0">
                <a:latin typeface="Arial"/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	</a:t>
            </a:r>
            <a:r>
              <a:rPr lang="ru-RU" dirty="0"/>
              <a:t>Где контактировать с респондентом?</a:t>
            </a: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latin typeface="Arial"/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	</a:t>
            </a:r>
            <a:r>
              <a:rPr lang="ru-RU" dirty="0"/>
              <a:t>Когда хотим получить эту информацию?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92097"/>
            <a:ext cx="4940300" cy="11874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spc="290" dirty="0"/>
              <a:t>Определяем </a:t>
            </a:r>
            <a:r>
              <a:rPr spc="225" dirty="0"/>
              <a:t>основные</a:t>
            </a:r>
            <a:r>
              <a:rPr spc="50" dirty="0"/>
              <a:t> </a:t>
            </a:r>
            <a:r>
              <a:rPr spc="265" dirty="0"/>
              <a:t>задачи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Для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0034EC"/>
                </a:solidFill>
                <a:latin typeface="Arial"/>
                <a:cs typeface="Arial"/>
              </a:rPr>
              <a:t>онлайн-опросов </a:t>
            </a:r>
            <a:r>
              <a:rPr sz="1600" spc="-100" dirty="0">
                <a:solidFill>
                  <a:srgbClr val="0034EC"/>
                </a:solidFill>
                <a:latin typeface="Arial"/>
                <a:cs typeface="Arial"/>
              </a:rPr>
              <a:t>–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rgbClr val="0034EC"/>
                </a:solidFill>
                <a:latin typeface="Arial"/>
                <a:cs typeface="Arial"/>
              </a:rPr>
              <a:t>достаточно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0034EC"/>
                </a:solidFill>
                <a:latin typeface="Arial"/>
                <a:cs typeface="Arial"/>
              </a:rPr>
              <a:t>этих </a:t>
            </a:r>
            <a:r>
              <a:rPr sz="1600" spc="85" dirty="0">
                <a:solidFill>
                  <a:srgbClr val="0034EC"/>
                </a:solidFill>
                <a:latin typeface="Arial"/>
                <a:cs typeface="Arial"/>
              </a:rPr>
              <a:t>трех</a:t>
            </a:r>
            <a:r>
              <a:rPr sz="1600" spc="-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0034EC"/>
                </a:solidFill>
                <a:latin typeface="Arial"/>
                <a:cs typeface="Arial"/>
              </a:rPr>
              <a:t>вопросов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755" y="1710523"/>
            <a:ext cx="9804400" cy="1325880"/>
          </a:xfrm>
          <a:custGeom>
            <a:avLst/>
            <a:gdLst/>
            <a:ahLst/>
            <a:cxnLst/>
            <a:rect l="l" t="t" r="r" b="b"/>
            <a:pathLst>
              <a:path w="9804400" h="1325880">
                <a:moveTo>
                  <a:pt x="81" y="81"/>
                </a:moveTo>
                <a:lnTo>
                  <a:pt x="9804164" y="81"/>
                </a:lnTo>
                <a:lnTo>
                  <a:pt x="9804164" y="1325781"/>
                </a:lnTo>
                <a:lnTo>
                  <a:pt x="81" y="1325781"/>
                </a:lnTo>
                <a:lnTo>
                  <a:pt x="81" y="81"/>
                </a:lnTo>
                <a:close/>
              </a:path>
            </a:pathLst>
          </a:custGeom>
          <a:ln w="1269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345" dirty="0"/>
              <a:t>Пример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7581" y="1930875"/>
            <a:ext cx="7795895" cy="7632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b="1" spc="120" dirty="0">
                <a:solidFill>
                  <a:srgbClr val="0034EC"/>
                </a:solidFill>
                <a:latin typeface="Arial"/>
                <a:cs typeface="Arial"/>
              </a:rPr>
              <a:t>Задача:</a:t>
            </a:r>
            <a:r>
              <a:rPr sz="2800" b="1" spc="5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Определить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отношение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280" dirty="0">
                <a:latin typeface="Arial"/>
                <a:cs typeface="Arial"/>
              </a:rPr>
              <a:t>к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здоровому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питанию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кафе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среди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жителей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РФ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возрасте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20-</a:t>
            </a:r>
            <a:r>
              <a:rPr sz="2000" spc="55" dirty="0">
                <a:latin typeface="Arial"/>
                <a:cs typeface="Arial"/>
              </a:rPr>
              <a:t>29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лет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Arial"/>
                <a:cs typeface="Arial"/>
              </a:rPr>
              <a:t>жителей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РФ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в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возрасте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20-</a:t>
            </a:r>
            <a:r>
              <a:rPr sz="1800" dirty="0">
                <a:latin typeface="Arial"/>
                <a:cs typeface="Arial"/>
              </a:rPr>
              <a:t>25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лет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отношение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250" dirty="0">
                <a:latin typeface="Arial"/>
                <a:cs typeface="Arial"/>
              </a:rPr>
              <a:t>к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здоровому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питанию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вне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дома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6133" y="4966772"/>
            <a:ext cx="8949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latin typeface="Arial"/>
                <a:cs typeface="Arial"/>
              </a:rPr>
              <a:t>оценить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потенциал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открытия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сети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кафе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здорового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питания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для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молодежи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4862" y="476680"/>
            <a:ext cx="992175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pc="185" dirty="0"/>
              <a:t>Выявляем</a:t>
            </a:r>
            <a:r>
              <a:rPr lang="ru-RU" spc="50" dirty="0"/>
              <a:t> </a:t>
            </a:r>
            <a:r>
              <a:rPr lang="ru-RU" spc="215" dirty="0"/>
              <a:t>основные </a:t>
            </a:r>
            <a:r>
              <a:rPr lang="ru-RU" spc="315" dirty="0"/>
              <a:t>блоки</a:t>
            </a:r>
            <a:r>
              <a:rPr lang="ru-RU" spc="70" dirty="0"/>
              <a:t> </a:t>
            </a:r>
            <a:r>
              <a:rPr lang="ru-RU" spc="175" dirty="0"/>
              <a:t>вопросов</a:t>
            </a:r>
            <a:endParaRPr spc="175" dirty="0"/>
          </a:p>
        </p:txBody>
      </p:sp>
      <p:sp>
        <p:nvSpPr>
          <p:cNvPr id="6" name="object 6"/>
          <p:cNvSpPr txBox="1"/>
          <p:nvPr/>
        </p:nvSpPr>
        <p:spPr>
          <a:xfrm>
            <a:off x="804862" y="1450464"/>
            <a:ext cx="7799705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b="1" dirty="0">
                <a:latin typeface="Arial"/>
                <a:cs typeface="Arial"/>
              </a:rPr>
              <a:t>Про что </a:t>
            </a:r>
            <a:r>
              <a:rPr lang="ru-RU" sz="1800" dirty="0">
                <a:latin typeface="Arial"/>
                <a:cs typeface="Arial"/>
              </a:rPr>
              <a:t>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dirty="0">
                <a:latin typeface="Arial"/>
                <a:cs typeface="Arial"/>
              </a:rPr>
              <a:t>Какие </a:t>
            </a:r>
            <a:r>
              <a:rPr lang="ru-RU" sz="1800" b="1" dirty="0">
                <a:latin typeface="Arial"/>
                <a:cs typeface="Arial"/>
              </a:rPr>
              <a:t>метрики</a:t>
            </a:r>
            <a:r>
              <a:rPr lang="ru-RU" sz="1800" dirty="0">
                <a:latin typeface="Arial"/>
                <a:cs typeface="Arial"/>
              </a:rPr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dirty="0">
                <a:latin typeface="Arial"/>
                <a:cs typeface="Arial"/>
              </a:rPr>
              <a:t>Какие </a:t>
            </a:r>
            <a:r>
              <a:rPr lang="ru-RU" sz="1800" b="1" dirty="0">
                <a:latin typeface="Arial"/>
                <a:cs typeface="Arial"/>
              </a:rPr>
              <a:t>вопросы</a:t>
            </a:r>
            <a:r>
              <a:rPr lang="ru-RU" sz="1800" dirty="0">
                <a:latin typeface="Arial"/>
                <a:cs typeface="Arial"/>
              </a:rPr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dirty="0">
                <a:latin typeface="Arial"/>
                <a:cs typeface="Arial"/>
              </a:rPr>
              <a:t>Какая </a:t>
            </a:r>
            <a:r>
              <a:rPr lang="ru-RU" sz="1800" b="1" dirty="0">
                <a:latin typeface="Arial"/>
                <a:cs typeface="Arial"/>
              </a:rPr>
              <a:t>формулировка вопроса </a:t>
            </a:r>
            <a:r>
              <a:rPr lang="ru-RU" sz="1800" dirty="0">
                <a:latin typeface="Arial"/>
                <a:cs typeface="Arial"/>
              </a:rPr>
              <a:t>подходит для наших целей?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316801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35"/>
              <a:t>Типы</a:t>
            </a:r>
            <a:r>
              <a:rPr lang="ru-RU" spc="65"/>
              <a:t> </a:t>
            </a:r>
            <a:r>
              <a:rPr lang="ru-RU" spc="175"/>
              <a:t>вопросов</a:t>
            </a:r>
            <a:endParaRPr lang="ru-RU" spc="175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3324860" cy="6381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spc="130" dirty="0">
                <a:solidFill>
                  <a:srgbClr val="0034EC"/>
                </a:solidFill>
                <a:latin typeface="Arial"/>
                <a:cs typeface="Arial"/>
              </a:rPr>
              <a:t>Открытые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spc="105" dirty="0">
                <a:latin typeface="Arial"/>
                <a:cs typeface="Arial"/>
              </a:rPr>
              <a:t>без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указания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вариантов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ответа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4549140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solidFill>
                  <a:srgbClr val="0034EC"/>
                </a:solidFill>
                <a:latin typeface="Arial"/>
                <a:cs typeface="Arial"/>
              </a:rPr>
              <a:t>Закрытые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указанием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конкретных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вариантов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ответа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#1</a:t>
            </a: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350" y="162221"/>
            <a:ext cx="10515600" cy="1177192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 что стоит помнить</a:t>
            </a:r>
            <a:br>
              <a:rPr lang="ru-RU" spc="155" dirty="0"/>
            </a:br>
            <a:r>
              <a:rPr lang="ru-RU" sz="2800" dirty="0"/>
              <a:t>при составлении опросов</a:t>
            </a:r>
            <a:endParaRPr lang="ru-RU" sz="2800" spc="155" dirty="0"/>
          </a:p>
        </p:txBody>
      </p:sp>
      <p:sp>
        <p:nvSpPr>
          <p:cNvPr id="7" name="object 7"/>
          <p:cNvSpPr txBox="1"/>
          <p:nvPr/>
        </p:nvSpPr>
        <p:spPr>
          <a:xfrm>
            <a:off x="566350" y="1500345"/>
            <a:ext cx="5175422" cy="5203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b="1" dirty="0">
                <a:cs typeface="Arial"/>
              </a:rPr>
              <a:t>Добавляйте “фильтрующие”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b="1" dirty="0">
                <a:cs typeface="Arial"/>
              </a:rPr>
              <a:t>Минимизируйте кол-во “открытых” вопросов: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b="1" dirty="0">
                <a:cs typeface="Arial"/>
              </a:rPr>
              <a:t>Не забывайте в закрытых вопросах – вариант </a:t>
            </a:r>
            <a:r>
              <a:rPr lang="en-US" b="1" dirty="0">
                <a:cs typeface="Arial"/>
              </a:rPr>
              <a:t>«</a:t>
            </a:r>
            <a:r>
              <a:rPr lang="ru-RU" b="1" dirty="0">
                <a:cs typeface="Arial"/>
              </a:rPr>
              <a:t>другое</a:t>
            </a:r>
            <a:r>
              <a:rPr lang="en-US" b="1" dirty="0">
                <a:cs typeface="Arial"/>
              </a:rPr>
              <a:t>»:</a:t>
            </a:r>
            <a:endParaRPr lang="ru-RU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040666" y="1500345"/>
            <a:ext cx="5391666" cy="42575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dirty="0">
                <a:cs typeface="Arial"/>
              </a:rPr>
              <a:t>Если хотите узнать отношение к чему-то через анкету, </a:t>
            </a:r>
            <a:r>
              <a:rPr lang="ru-RU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b="1" dirty="0">
                <a:cs typeface="Arial"/>
              </a:rPr>
              <a:t>Всегда объясняйте шкалу оценок</a:t>
            </a:r>
            <a:r>
              <a:rPr lang="ru-RU" dirty="0">
                <a:cs typeface="Arial"/>
              </a:rPr>
              <a:t> 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319416" y="6059081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040666" y="6017306"/>
            <a:ext cx="95250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85" dirty="0">
                <a:latin typeface="Arial"/>
                <a:cs typeface="Arial"/>
              </a:rPr>
              <a:t>совершенно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159208" y="6029347"/>
            <a:ext cx="820419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5" dirty="0">
                <a:latin typeface="Arial"/>
                <a:cs typeface="Arial"/>
              </a:rPr>
              <a:t>абсолютно согласен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422870" y="6391756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7964359" y="6391756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529189" y="6391756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046462" y="6391756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9633098" y="639175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755" y="56621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345" dirty="0"/>
              <a:t>Пример опроса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1755" y="2899625"/>
            <a:ext cx="8479480" cy="2444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609" indent="-4235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731755" y="1532789"/>
            <a:ext cx="7795895" cy="1090189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b="1" spc="120" dirty="0">
                <a:solidFill>
                  <a:srgbClr val="0034EC"/>
                </a:solidFill>
                <a:latin typeface="Arial"/>
                <a:cs typeface="Arial"/>
              </a:rPr>
              <a:t>Задача:</a:t>
            </a:r>
            <a:r>
              <a:rPr sz="2800" b="1" spc="5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Определить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отношение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280" dirty="0">
                <a:latin typeface="Arial"/>
                <a:cs typeface="Arial"/>
              </a:rPr>
              <a:t>к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здоровому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питанию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кафе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среди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жителей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РФ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возрасте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20-</a:t>
            </a:r>
            <a:r>
              <a:rPr sz="2000" spc="55" dirty="0">
                <a:latin typeface="Arial"/>
                <a:cs typeface="Arial"/>
              </a:rPr>
              <a:t>29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лет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424561"/>
            <a:ext cx="1018136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z="6000" spc="-37" baseline="-2083" dirty="0">
                <a:solidFill>
                  <a:srgbClr val="0034EC"/>
                </a:solidFill>
              </a:rPr>
              <a:t>#1</a:t>
            </a:r>
            <a:r>
              <a:rPr lang="ru-RU" sz="6000" baseline="-2083" dirty="0">
                <a:solidFill>
                  <a:srgbClr val="0034EC"/>
                </a:solidFill>
              </a:rPr>
              <a:t>	</a:t>
            </a:r>
            <a:r>
              <a:rPr lang="ru-RU" sz="4000" spc="295" dirty="0"/>
              <a:t>Пищевые</a:t>
            </a:r>
            <a:r>
              <a:rPr lang="ru-RU" sz="4000" spc="75" dirty="0"/>
              <a:t> </a:t>
            </a:r>
            <a:r>
              <a:rPr lang="ru-RU" sz="4000" spc="310" dirty="0"/>
              <a:t>привычки</a:t>
            </a:r>
            <a:br>
              <a:rPr lang="ru-RU" sz="4000" spc="310" dirty="0"/>
            </a:br>
            <a:r>
              <a:rPr lang="ru-RU" sz="4000" spc="254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2135008"/>
            <a:ext cx="769200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  <a:tabLst>
                <a:tab pos="439738" algn="l"/>
              </a:tabLst>
            </a:pPr>
            <a:r>
              <a:rPr lang="ru-RU" spc="-290" dirty="0">
                <a:latin typeface="Arial"/>
                <a:cs typeface="Arial"/>
              </a:rPr>
              <a:t>1.	</a:t>
            </a:r>
            <a:r>
              <a:rPr lang="ru-RU" spc="140" dirty="0">
                <a:latin typeface="Arial"/>
                <a:cs typeface="Arial"/>
              </a:rPr>
              <a:t>Как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65" dirty="0">
                <a:latin typeface="Arial"/>
                <a:cs typeface="Arial"/>
              </a:rPr>
              <a:t>часто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Вы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90" dirty="0">
                <a:latin typeface="Arial"/>
                <a:cs typeface="Arial"/>
              </a:rPr>
              <a:t>употребляете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14" dirty="0">
                <a:latin typeface="Arial"/>
                <a:cs typeface="Arial"/>
              </a:rPr>
              <a:t>в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60" dirty="0">
                <a:latin typeface="Arial"/>
                <a:cs typeface="Arial"/>
              </a:rPr>
              <a:t>пищу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35" dirty="0">
                <a:latin typeface="Arial"/>
                <a:cs typeface="Arial"/>
              </a:rPr>
              <a:t>свежие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45" dirty="0">
                <a:latin typeface="Arial"/>
                <a:cs typeface="Arial"/>
              </a:rPr>
              <a:t>овощи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204" dirty="0">
                <a:latin typeface="Arial"/>
                <a:cs typeface="Arial"/>
              </a:rPr>
              <a:t>и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65" dirty="0">
                <a:latin typeface="Arial"/>
                <a:cs typeface="Arial"/>
              </a:rPr>
              <a:t>фрукты?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5321" y="24050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877957"/>
            <a:ext cx="9280806" cy="56810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lnSpc>
                <a:spcPts val="1960"/>
              </a:lnSpc>
              <a:spcBef>
                <a:spcPts val="430"/>
              </a:spcBef>
              <a:tabLst>
                <a:tab pos="431800" algn="l"/>
              </a:tabLst>
            </a:pPr>
            <a:r>
              <a:rPr lang="ru-RU" sz="1900" spc="-25" dirty="0">
                <a:latin typeface="Arial"/>
                <a:cs typeface="Arial"/>
              </a:rPr>
              <a:t>2.	</a:t>
            </a:r>
            <a:r>
              <a:rPr lang="ru-RU" spc="85" dirty="0">
                <a:latin typeface="Arial"/>
                <a:cs typeface="Arial"/>
              </a:rPr>
              <a:t>Употребляете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35" dirty="0">
                <a:latin typeface="Arial"/>
                <a:cs typeface="Arial"/>
              </a:rPr>
              <a:t>ли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Вы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14" dirty="0">
                <a:latin typeface="Arial"/>
                <a:cs typeface="Arial"/>
              </a:rPr>
              <a:t>в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55" dirty="0">
                <a:latin typeface="Arial"/>
                <a:cs typeface="Arial"/>
              </a:rPr>
              <a:t>питании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65" dirty="0">
                <a:latin typeface="Arial"/>
                <a:cs typeface="Arial"/>
              </a:rPr>
              <a:t>продукцию</a:t>
            </a:r>
            <a:r>
              <a:rPr lang="ru-RU" spc="-10" dirty="0">
                <a:latin typeface="Arial"/>
                <a:cs typeface="Arial"/>
              </a:rPr>
              <a:t> «фаст-</a:t>
            </a:r>
            <a:r>
              <a:rPr lang="ru-RU" spc="-20" dirty="0">
                <a:latin typeface="Arial"/>
                <a:cs typeface="Arial"/>
              </a:rPr>
              <a:t>фуд»</a:t>
            </a:r>
            <a:br>
              <a:rPr lang="ru-RU" spc="-20" dirty="0">
                <a:latin typeface="Arial"/>
                <a:cs typeface="Arial"/>
              </a:rPr>
            </a:br>
            <a:r>
              <a:rPr lang="ru-RU" spc="114" dirty="0">
                <a:latin typeface="Arial"/>
                <a:cs typeface="Arial"/>
              </a:rPr>
              <a:t>(продукты</a:t>
            </a:r>
            <a:r>
              <a:rPr lang="ru-RU" spc="-25" dirty="0">
                <a:latin typeface="Arial"/>
                <a:cs typeface="Arial"/>
              </a:rPr>
              <a:t> </a:t>
            </a:r>
            <a:r>
              <a:rPr lang="ru-RU" spc="85" dirty="0">
                <a:latin typeface="Arial"/>
                <a:cs typeface="Arial"/>
              </a:rPr>
              <a:t>«быстрого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80" dirty="0">
                <a:latin typeface="Arial"/>
                <a:cs typeface="Arial"/>
              </a:rPr>
              <a:t>питания»: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70" dirty="0">
                <a:latin typeface="Arial"/>
                <a:cs typeface="Arial"/>
              </a:rPr>
              <a:t>лапша,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14" dirty="0">
                <a:latin typeface="Arial"/>
                <a:cs typeface="Arial"/>
              </a:rPr>
              <a:t>пицца,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00" dirty="0">
                <a:latin typeface="Arial"/>
                <a:cs typeface="Arial"/>
              </a:rPr>
              <a:t>бургеры)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5321" y="34337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931310"/>
            <a:ext cx="9129510" cy="5296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lnSpc>
                <a:spcPts val="1960"/>
              </a:lnSpc>
              <a:spcBef>
                <a:spcPts val="130"/>
              </a:spcBef>
              <a:tabLst>
                <a:tab pos="427990" algn="l"/>
              </a:tabLst>
            </a:pPr>
            <a:r>
              <a:rPr sz="1900" spc="-25" dirty="0">
                <a:latin typeface="Arial"/>
                <a:cs typeface="Arial"/>
              </a:rPr>
              <a:t>3.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140" dirty="0">
                <a:latin typeface="Arial"/>
                <a:cs typeface="Arial"/>
              </a:rPr>
              <a:t>Как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часто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употребляете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сахаросодержащие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продукты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в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пищу? </a:t>
            </a:r>
            <a:r>
              <a:rPr spc="55" dirty="0">
                <a:latin typeface="Arial"/>
                <a:cs typeface="Arial"/>
              </a:rPr>
              <a:t>(десерты,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соки,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газировки,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шоколад,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выпечка)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5321" y="44624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935358"/>
            <a:ext cx="4415408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1900" spc="-25" dirty="0">
                <a:latin typeface="Arial"/>
                <a:cs typeface="Arial"/>
              </a:rPr>
              <a:t>4.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105" dirty="0">
                <a:latin typeface="Arial"/>
                <a:cs typeface="Arial"/>
              </a:rPr>
              <a:t>Сколько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раз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в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день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едите?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5321" y="524346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754508"/>
            <a:ext cx="408734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  <a:tabLst>
                <a:tab pos="428625" algn="l"/>
              </a:tabLst>
            </a:pPr>
            <a:r>
              <a:rPr sz="1900" spc="-25" dirty="0">
                <a:latin typeface="Arial"/>
                <a:cs typeface="Arial"/>
              </a:rPr>
              <a:t>5.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dirty="0">
                <a:latin typeface="Arial"/>
                <a:cs typeface="Arial"/>
              </a:rPr>
              <a:t>Где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обычно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питаетесь?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5321" y="60245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4392315"/>
            <a:ext cx="67119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0" dirty="0">
                <a:latin typeface="Arial"/>
                <a:cs typeface="Arial"/>
              </a:rPr>
              <a:t>Совсем </a:t>
            </a:r>
            <a:r>
              <a:rPr sz="1100" spc="85" dirty="0">
                <a:latin typeface="Arial"/>
                <a:cs typeface="Arial"/>
              </a:rPr>
              <a:t>неважно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215" y="4392315"/>
            <a:ext cx="49085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Очень </a:t>
            </a:r>
            <a:r>
              <a:rPr sz="1100" spc="90" dirty="0">
                <a:latin typeface="Arial"/>
                <a:cs typeface="Arial"/>
              </a:rPr>
              <a:t>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4877" y="475472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75472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75472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75472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75472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0931" y="4504755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545750"/>
            <a:ext cx="677799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sz="6000" spc="592" baseline="-8333" dirty="0">
                <a:solidFill>
                  <a:srgbClr val="0034EC"/>
                </a:solidFill>
              </a:rPr>
              <a:t>#2</a:t>
            </a:r>
            <a:r>
              <a:rPr sz="6000" baseline="-8333" dirty="0">
                <a:solidFill>
                  <a:srgbClr val="0034EC"/>
                </a:solidFill>
              </a:rPr>
              <a:t>	</a:t>
            </a:r>
            <a:r>
              <a:rPr sz="4000" spc="345" dirty="0"/>
              <a:t>Отношение</a:t>
            </a:r>
            <a:r>
              <a:rPr sz="4000" spc="65" dirty="0"/>
              <a:t> </a:t>
            </a:r>
            <a:r>
              <a:rPr sz="4000" spc="610" dirty="0"/>
              <a:t>к </a:t>
            </a:r>
            <a:r>
              <a:rPr sz="4000" spc="240" dirty="0"/>
              <a:t>здоровому</a:t>
            </a:r>
            <a:r>
              <a:rPr sz="4000" spc="80" dirty="0"/>
              <a:t> </a:t>
            </a:r>
            <a:r>
              <a:rPr sz="4000" spc="310" dirty="0"/>
              <a:t>питанию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695863" y="2515696"/>
            <a:ext cx="50863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1900" spc="-25" dirty="0">
                <a:latin typeface="Arial"/>
                <a:cs typeface="Arial"/>
              </a:rPr>
              <a:t>1.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dirty="0"/>
              <a:t>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823797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3241119"/>
            <a:ext cx="7720965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37210" marR="5080" indent="-525145">
              <a:lnSpc>
                <a:spcPct val="101600"/>
              </a:lnSpc>
              <a:spcBef>
                <a:spcPts val="70"/>
              </a:spcBef>
              <a:tabLst>
                <a:tab pos="537210" algn="l"/>
              </a:tabLst>
            </a:pPr>
            <a:r>
              <a:rPr sz="1600" spc="-25" dirty="0">
                <a:latin typeface="Arial"/>
                <a:cs typeface="Arial"/>
              </a:rPr>
              <a:t>2.</a:t>
            </a:r>
            <a:r>
              <a:rPr sz="1600" dirty="0">
                <a:latin typeface="Arial"/>
                <a:cs typeface="Arial"/>
              </a:rPr>
              <a:t>	</a:t>
            </a:r>
            <a:r>
              <a:rPr lang="ru-RU" dirty="0"/>
              <a:t>Оцените важность соблюдения правил здорового питания для вас по шкале от 1  до 5, 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2233474" y="403046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45417"/>
            <a:ext cx="59175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sz="6000" spc="592" baseline="-1388" dirty="0">
                <a:solidFill>
                  <a:srgbClr val="0034EC"/>
                </a:solidFill>
              </a:rPr>
              <a:t>#3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sz="4000" spc="245" dirty="0"/>
              <a:t>Опыт</a:t>
            </a:r>
            <a:r>
              <a:rPr sz="4000" spc="50" dirty="0"/>
              <a:t> </a:t>
            </a:r>
            <a:r>
              <a:rPr sz="4000" spc="315" dirty="0"/>
              <a:t>посещения </a:t>
            </a:r>
            <a:r>
              <a:rPr sz="4000" spc="305" dirty="0"/>
              <a:t>общепита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878457" y="2444285"/>
            <a:ext cx="8502672" cy="59567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1900" spc="-290" dirty="0">
                <a:latin typeface="Arial"/>
                <a:cs typeface="Arial"/>
              </a:rPr>
              <a:t>1.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145" dirty="0">
                <a:latin typeface="Arial"/>
                <a:cs typeface="Arial"/>
              </a:rPr>
              <a:t>Какие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заведения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общественного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питания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посещаете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чаще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всего?</a:t>
            </a:r>
            <a:endParaRPr dirty="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sz="1400" i="1" spc="114" dirty="0">
                <a:latin typeface="Arial"/>
                <a:cs typeface="Arial"/>
              </a:rPr>
              <a:t>(можно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выбрать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spc="80" dirty="0">
                <a:latin typeface="Arial"/>
                <a:cs typeface="Arial"/>
              </a:rPr>
              <a:t>несколько)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0347" y="309047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8457" y="3772973"/>
            <a:ext cx="8220283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1900" spc="-25" dirty="0">
                <a:latin typeface="Arial"/>
                <a:cs typeface="Arial"/>
              </a:rPr>
              <a:t>2.	</a:t>
            </a:r>
            <a:r>
              <a:rPr lang="ru-RU" spc="140" dirty="0">
                <a:latin typeface="Arial"/>
                <a:cs typeface="Arial"/>
              </a:rPr>
              <a:t>Как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65" dirty="0">
                <a:latin typeface="Arial"/>
                <a:cs typeface="Arial"/>
              </a:rPr>
              <a:t>часто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вы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95" dirty="0">
                <a:latin typeface="Arial"/>
                <a:cs typeface="Arial"/>
              </a:rPr>
              <a:t>посещаете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заведения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20" dirty="0">
                <a:latin typeface="Arial"/>
                <a:cs typeface="Arial"/>
              </a:rPr>
              <a:t>общественного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питания?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0347" y="412869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1835" y="4655677"/>
            <a:ext cx="8638901" cy="69057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1900" spc="-25" dirty="0">
                <a:latin typeface="Arial"/>
                <a:cs typeface="Arial"/>
              </a:rPr>
              <a:t>3.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70" dirty="0">
                <a:latin typeface="Arial"/>
                <a:cs typeface="Arial"/>
              </a:rPr>
              <a:t>Что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предпочитаете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заказывать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в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местах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общественного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питания?</a:t>
            </a:r>
            <a:endParaRPr dirty="0">
              <a:latin typeface="Arial"/>
              <a:cs typeface="Arial"/>
            </a:endParaRP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sz="1400" i="1" spc="114" dirty="0">
                <a:latin typeface="Arial"/>
                <a:cs typeface="Arial"/>
              </a:rPr>
              <a:t>(можно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выбрать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spc="80" dirty="0">
                <a:latin typeface="Arial"/>
                <a:cs typeface="Arial"/>
              </a:rPr>
              <a:t>несколько)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0347" y="540504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875" y="577275"/>
            <a:ext cx="7518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endParaRPr sz="4000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8588" y="2836257"/>
            <a:ext cx="7882452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spc="145" dirty="0">
                <a:latin typeface="Arial"/>
                <a:cs typeface="Arial"/>
              </a:rPr>
              <a:t>Какие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кафе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здорового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питания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знаете?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(укажите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названия)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/>
            </a:pPr>
            <a:endParaRPr sz="1700" dirty="0">
              <a:latin typeface="Arial"/>
              <a:cs typeface="Arial"/>
            </a:endParaRPr>
          </a:p>
          <a:p>
            <a:pPr marL="422909" indent="-410845">
              <a:lnSpc>
                <a:spcPct val="100000"/>
              </a:lnSpc>
              <a:buAutoNum type="arabicPeriod"/>
              <a:tabLst>
                <a:tab pos="422909" algn="l"/>
                <a:tab pos="423545" algn="l"/>
              </a:tabLst>
            </a:pPr>
            <a:r>
              <a:rPr spc="140" dirty="0">
                <a:latin typeface="Arial"/>
                <a:cs typeface="Arial"/>
              </a:rPr>
              <a:t>Как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часто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посещаете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кафе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здорового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питания?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2013" y="3732114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0001" y="564088"/>
            <a:ext cx="54635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Знание</a:t>
            </a:r>
            <a:r>
              <a:rPr spc="60" dirty="0"/>
              <a:t> </a:t>
            </a:r>
            <a:r>
              <a:rPr spc="390" dirty="0"/>
              <a:t>и</a:t>
            </a:r>
            <a:r>
              <a:rPr spc="65" dirty="0"/>
              <a:t> </a:t>
            </a:r>
            <a:r>
              <a:rPr spc="210" dirty="0"/>
              <a:t>опыт </a:t>
            </a:r>
            <a:r>
              <a:rPr spc="325" dirty="0"/>
              <a:t>посещения</a:t>
            </a:r>
            <a:r>
              <a:rPr spc="60" dirty="0"/>
              <a:t> </a:t>
            </a:r>
            <a:r>
              <a:rPr spc="270" dirty="0"/>
              <a:t>кафе </a:t>
            </a:r>
            <a:r>
              <a:rPr spc="235" dirty="0"/>
              <a:t>здорового</a:t>
            </a:r>
            <a:r>
              <a:rPr spc="75" dirty="0"/>
              <a:t> </a:t>
            </a:r>
            <a:r>
              <a:rPr spc="315" dirty="0"/>
              <a:t>питания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83724"/>
            <a:ext cx="67271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4000" spc="415" dirty="0">
                <a:solidFill>
                  <a:srgbClr val="0034EC"/>
                </a:solidFill>
              </a:rPr>
              <a:t>#5</a:t>
            </a:r>
            <a:r>
              <a:rPr sz="4000" dirty="0">
                <a:solidFill>
                  <a:srgbClr val="0034EC"/>
                </a:solidFill>
              </a:rPr>
              <a:t>	</a:t>
            </a:r>
            <a:r>
              <a:rPr sz="4000" spc="345" dirty="0"/>
              <a:t>Отношение</a:t>
            </a:r>
            <a:r>
              <a:rPr sz="4000" spc="65" dirty="0"/>
              <a:t> </a:t>
            </a:r>
            <a:r>
              <a:rPr sz="4000" spc="610" dirty="0"/>
              <a:t>к </a:t>
            </a:r>
            <a:r>
              <a:rPr sz="4000" spc="240" dirty="0"/>
              <a:t>здоровому</a:t>
            </a:r>
            <a:r>
              <a:rPr sz="4000" spc="80" dirty="0"/>
              <a:t> </a:t>
            </a:r>
            <a:r>
              <a:rPr sz="4000" spc="310" dirty="0"/>
              <a:t>питанию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08588" y="2221886"/>
            <a:ext cx="6151245" cy="931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spc="114" dirty="0">
                <a:latin typeface="Arial"/>
                <a:cs typeface="Arial"/>
              </a:rPr>
              <a:t>Оцените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следующие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выражения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от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325" dirty="0">
                <a:latin typeface="Arial"/>
                <a:cs typeface="Arial"/>
              </a:rPr>
              <a:t>1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до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5,</a:t>
            </a:r>
            <a:endParaRPr dirty="0">
              <a:latin typeface="Arial"/>
              <a:cs typeface="Arial"/>
            </a:endParaRP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sz="1600" spc="105" dirty="0">
                <a:latin typeface="Arial"/>
                <a:cs typeface="Arial"/>
              </a:rPr>
              <a:t>где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325" dirty="0">
                <a:latin typeface="Arial"/>
                <a:cs typeface="Arial"/>
              </a:rPr>
              <a:t>1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–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абсолютно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не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согласен,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5-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полностью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согласен:</a:t>
            </a:r>
            <a:endParaRPr sz="1600" dirty="0">
              <a:latin typeface="Arial"/>
              <a:cs typeface="Arial"/>
            </a:endParaRPr>
          </a:p>
          <a:p>
            <a:pPr marL="845819" lvl="1" indent="-410845">
              <a:lnSpc>
                <a:spcPct val="100000"/>
              </a:lnSpc>
              <a:spcBef>
                <a:spcPts val="1445"/>
              </a:spcBef>
              <a:buClr>
                <a:srgbClr val="0034EC"/>
              </a:buClr>
              <a:buAutoNum type="romanUcPeriod"/>
              <a:tabLst>
                <a:tab pos="845819" algn="l"/>
                <a:tab pos="846455" algn="l"/>
              </a:tabLst>
            </a:pPr>
            <a:r>
              <a:rPr sz="1400" spc="70" dirty="0">
                <a:latin typeface="Arial"/>
                <a:cs typeface="Arial"/>
              </a:rPr>
              <a:t>Питаться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полезно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–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дорого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3386" y="3900549"/>
            <a:ext cx="222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0034EC"/>
                </a:solidFill>
                <a:latin typeface="Arial"/>
                <a:cs typeface="Arial"/>
              </a:rPr>
              <a:t>III.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757" y="3348099"/>
            <a:ext cx="3912870" cy="10071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71805" marR="384175" indent="-459740">
              <a:lnSpc>
                <a:spcPct val="101200"/>
              </a:lnSpc>
              <a:spcBef>
                <a:spcPts val="80"/>
              </a:spcBef>
              <a:tabLst>
                <a:tab pos="471805" algn="l"/>
              </a:tabLst>
            </a:pPr>
            <a:r>
              <a:rPr sz="1400" spc="-25" dirty="0">
                <a:solidFill>
                  <a:srgbClr val="0034EC"/>
                </a:solidFill>
                <a:latin typeface="Arial"/>
                <a:cs typeface="Arial"/>
              </a:rPr>
              <a:t>II.</a:t>
            </a:r>
            <a:r>
              <a:rPr sz="1400" dirty="0">
                <a:solidFill>
                  <a:srgbClr val="0034EC"/>
                </a:solidFill>
                <a:latin typeface="Arial"/>
                <a:cs typeface="Arial"/>
              </a:rPr>
              <a:t>	</a:t>
            </a:r>
            <a:r>
              <a:rPr sz="1400" spc="75" dirty="0">
                <a:latin typeface="Arial"/>
                <a:cs typeface="Arial"/>
              </a:rPr>
              <a:t>Чтобы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полезно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75" dirty="0">
                <a:latin typeface="Arial"/>
                <a:cs typeface="Arial"/>
              </a:rPr>
              <a:t>питаться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30" dirty="0">
                <a:latin typeface="Arial"/>
                <a:cs typeface="Arial"/>
              </a:rPr>
              <a:t>нужно </a:t>
            </a:r>
            <a:r>
              <a:rPr sz="1400" spc="65" dirty="0">
                <a:latin typeface="Arial"/>
                <a:cs typeface="Arial"/>
              </a:rPr>
              <a:t>тратить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125" dirty="0">
                <a:latin typeface="Arial"/>
                <a:cs typeface="Arial"/>
              </a:rPr>
              <a:t>много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125" dirty="0">
                <a:latin typeface="Arial"/>
                <a:cs typeface="Arial"/>
              </a:rPr>
              <a:t>времени</a:t>
            </a:r>
            <a:endParaRPr sz="1400">
              <a:latin typeface="Arial"/>
              <a:cs typeface="Arial"/>
            </a:endParaRPr>
          </a:p>
          <a:p>
            <a:pPr marL="471805" marR="5080">
              <a:lnSpc>
                <a:spcPct val="101200"/>
              </a:lnSpc>
              <a:spcBef>
                <a:spcPts val="950"/>
              </a:spcBef>
            </a:pPr>
            <a:r>
              <a:rPr sz="1400" spc="145" dirty="0">
                <a:latin typeface="Arial"/>
                <a:cs typeface="Arial"/>
              </a:rPr>
              <a:t>Мне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20" dirty="0">
                <a:latin typeface="Arial"/>
                <a:cs typeface="Arial"/>
              </a:rPr>
              <a:t>не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85" dirty="0">
                <a:latin typeface="Arial"/>
                <a:cs typeface="Arial"/>
              </a:rPr>
              <a:t>важно,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насколько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правильно </a:t>
            </a:r>
            <a:r>
              <a:rPr sz="1400" spc="80" dirty="0">
                <a:latin typeface="Arial"/>
                <a:cs typeface="Arial"/>
              </a:rPr>
              <a:t>я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90" dirty="0">
                <a:latin typeface="Arial"/>
                <a:cs typeface="Arial"/>
              </a:rPr>
              <a:t>питаюсь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37000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806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60363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2494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64627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47163" y="3433033"/>
            <a:ext cx="89916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0" dirty="0">
                <a:latin typeface="Arial"/>
                <a:cs typeface="Arial"/>
              </a:rPr>
              <a:t>Абсолютно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7267" y="3433033"/>
            <a:ext cx="84391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Полностью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0930" y="379544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2419" y="379544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7249" y="379544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4523" y="379544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41158" y="379544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52992" y="5408607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52991" y="5864947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08588" y="4328468"/>
            <a:ext cx="4487787" cy="2221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100"/>
              </a:spcBef>
            </a:pPr>
            <a:r>
              <a:rPr sz="1600" spc="-565" dirty="0">
                <a:solidFill>
                  <a:srgbClr val="0034EC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spc="-25" dirty="0">
                <a:latin typeface="Arial"/>
                <a:cs typeface="Arial"/>
              </a:rPr>
              <a:t>2.</a:t>
            </a:r>
            <a:r>
              <a:rPr dirty="0">
                <a:latin typeface="Arial"/>
                <a:cs typeface="Arial"/>
              </a:rPr>
              <a:t>	</a:t>
            </a:r>
            <a:r>
              <a:rPr spc="70" dirty="0">
                <a:latin typeface="Arial"/>
                <a:cs typeface="Arial"/>
              </a:rPr>
              <a:t>Что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для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вас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здоровое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питание?</a:t>
            </a:r>
            <a:endParaRPr dirty="0">
              <a:latin typeface="Arial"/>
              <a:cs typeface="Arial"/>
            </a:endParaRPr>
          </a:p>
          <a:p>
            <a:pPr marL="881380">
              <a:lnSpc>
                <a:spcPct val="100000"/>
              </a:lnSpc>
              <a:spcBef>
                <a:spcPts val="625"/>
              </a:spcBef>
            </a:pPr>
            <a:r>
              <a:rPr sz="1400" spc="105" dirty="0">
                <a:latin typeface="Arial"/>
                <a:cs typeface="Arial"/>
              </a:rPr>
              <a:t>домашняя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35" dirty="0">
                <a:latin typeface="Arial"/>
                <a:cs typeface="Arial"/>
              </a:rPr>
              <a:t>еда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 dirty="0">
              <a:latin typeface="Arial"/>
              <a:cs typeface="Arial"/>
            </a:endParaRPr>
          </a:p>
          <a:p>
            <a:pPr marL="881380">
              <a:lnSpc>
                <a:spcPct val="100000"/>
              </a:lnSpc>
            </a:pPr>
            <a:r>
              <a:rPr sz="1400" spc="60" dirty="0">
                <a:latin typeface="Arial"/>
                <a:cs typeface="Arial"/>
              </a:rPr>
              <a:t>отсутствие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фаст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фуда</a:t>
            </a:r>
            <a:endParaRPr sz="1400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1215"/>
              </a:spcBef>
            </a:pPr>
            <a:r>
              <a:rPr sz="1600" spc="-565" dirty="0">
                <a:solidFill>
                  <a:srgbClr val="0034EC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24" y="726075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ru-RU" sz="4000" spc="195" dirty="0"/>
              <a:t>Что</a:t>
            </a:r>
            <a:r>
              <a:rPr lang="ru-RU" sz="4000" spc="55" dirty="0"/>
              <a:t> </a:t>
            </a:r>
            <a:r>
              <a:rPr lang="ru-RU" sz="4000" spc="320" dirty="0"/>
              <a:t>такое</a:t>
            </a:r>
            <a:r>
              <a:rPr lang="ru-RU" sz="4000" spc="60" dirty="0"/>
              <a:t> </a:t>
            </a:r>
            <a:r>
              <a:rPr lang="ru-RU" sz="4000" spc="240" dirty="0"/>
              <a:t>целевая</a:t>
            </a:r>
            <a:r>
              <a:rPr lang="ru-RU" sz="4000" spc="60" dirty="0"/>
              <a:t> </a:t>
            </a:r>
            <a:r>
              <a:rPr lang="ru-RU" sz="4000" spc="235" dirty="0"/>
              <a:t>аудитория?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57324" y="1685107"/>
            <a:ext cx="9728200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2800" b="1" spc="150" dirty="0">
                <a:solidFill>
                  <a:srgbClr val="0034EC"/>
                </a:solidFill>
                <a:latin typeface="Arial"/>
                <a:cs typeface="Arial"/>
              </a:rPr>
              <a:t>Целевая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45" dirty="0">
                <a:solidFill>
                  <a:srgbClr val="0034EC"/>
                </a:solidFill>
                <a:latin typeface="Arial"/>
                <a:cs typeface="Arial"/>
              </a:rPr>
              <a:t>аудитория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4EC"/>
                </a:solidFill>
                <a:latin typeface="Arial"/>
                <a:cs typeface="Arial"/>
              </a:rPr>
              <a:t>—</a:t>
            </a:r>
            <a:r>
              <a:rPr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0034EC"/>
                </a:solidFill>
                <a:latin typeface="Arial"/>
                <a:cs typeface="Arial"/>
              </a:rPr>
              <a:t>это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2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00" dirty="0">
                <a:solidFill>
                  <a:srgbClr val="0034EC"/>
                </a:solidFill>
                <a:latin typeface="Arial"/>
                <a:cs typeface="Arial"/>
              </a:rPr>
              <a:t>людей: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94665" algn="l"/>
              </a:tabLst>
            </a:pPr>
            <a:r>
              <a:rPr sz="2000" spc="42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000" spc="140" dirty="0">
                <a:latin typeface="Arial"/>
                <a:cs typeface="Arial"/>
              </a:rPr>
              <a:t>объединённых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spc="140" dirty="0">
                <a:latin typeface="Arial"/>
                <a:cs typeface="Arial"/>
              </a:rPr>
              <a:t>схожим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120" dirty="0">
                <a:latin typeface="Arial"/>
                <a:cs typeface="Arial"/>
              </a:rPr>
              <a:t>набором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95" dirty="0">
                <a:latin typeface="Arial"/>
                <a:cs typeface="Arial"/>
              </a:rPr>
              <a:t>потребностей</a:t>
            </a:r>
            <a:r>
              <a:rPr sz="2000" spc="95" dirty="0">
                <a:latin typeface="Arial"/>
                <a:cs typeface="Arial"/>
              </a:rPr>
              <a:t>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75" dirty="0">
                <a:latin typeface="Arial"/>
                <a:cs typeface="Arial"/>
              </a:rPr>
              <a:t>проблем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54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90" dirty="0">
                <a:latin typeface="Arial"/>
                <a:cs typeface="Arial"/>
              </a:rPr>
              <a:t>болей;</a:t>
            </a:r>
            <a:endParaRPr sz="2000" dirty="0">
              <a:latin typeface="Arial"/>
              <a:cs typeface="Arial"/>
            </a:endParaRPr>
          </a:p>
          <a:p>
            <a:pPr marL="494665" marR="488315" indent="-482600">
              <a:lnSpc>
                <a:spcPct val="100000"/>
              </a:lnSpc>
              <a:spcBef>
                <a:spcPts val="1000"/>
              </a:spcBef>
              <a:tabLst>
                <a:tab pos="494665" algn="l"/>
              </a:tabLst>
            </a:pPr>
            <a:r>
              <a:rPr sz="2000" spc="42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000" spc="125" dirty="0">
                <a:latin typeface="Arial"/>
                <a:cs typeface="Arial"/>
              </a:rPr>
              <a:t>которых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spc="170" dirty="0">
                <a:latin typeface="Arial"/>
                <a:cs typeface="Arial"/>
              </a:rPr>
              <a:t>не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85" dirty="0">
                <a:latin typeface="Arial"/>
                <a:cs typeface="Arial"/>
              </a:rPr>
              <a:t>устраивают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существующие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способы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удовлетворения </a:t>
            </a:r>
            <a:r>
              <a:rPr sz="2000" spc="120" dirty="0">
                <a:latin typeface="Arial"/>
                <a:cs typeface="Arial"/>
              </a:rPr>
              <a:t>потребности;</a:t>
            </a:r>
            <a:endParaRPr sz="2000" dirty="0">
              <a:latin typeface="Arial"/>
              <a:cs typeface="Arial"/>
            </a:endParaRPr>
          </a:p>
          <a:p>
            <a:pPr marL="494665" marR="5080" indent="-482600">
              <a:lnSpc>
                <a:spcPct val="100000"/>
              </a:lnSpc>
              <a:spcBef>
                <a:spcPts val="1000"/>
              </a:spcBef>
              <a:tabLst>
                <a:tab pos="494665" algn="l"/>
              </a:tabLst>
            </a:pPr>
            <a:r>
              <a:rPr sz="2000" spc="42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000" spc="140" dirty="0">
                <a:latin typeface="Arial"/>
                <a:cs typeface="Arial"/>
              </a:rPr>
              <a:t>которые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готовы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платить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за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продукт,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чтобы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удовлетворить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свою </a:t>
            </a:r>
            <a:r>
              <a:rPr sz="2000" spc="110" dirty="0">
                <a:latin typeface="Arial"/>
                <a:cs typeface="Arial"/>
              </a:rPr>
              <a:t>потребность,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ИЛИ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которые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принимают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участие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решении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о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покупке </a:t>
            </a:r>
            <a:r>
              <a:rPr sz="2000" spc="110" dirty="0">
                <a:latin typeface="Arial"/>
                <a:cs typeface="Arial"/>
              </a:rPr>
              <a:t>продукта.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45429"/>
            <a:ext cx="74790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6000" spc="727" baseline="-1388" dirty="0">
                <a:solidFill>
                  <a:srgbClr val="0034EC"/>
                </a:solidFill>
              </a:rPr>
              <a:t>#6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sz="4000" spc="190" dirty="0"/>
              <a:t>Соц-</a:t>
            </a:r>
            <a:r>
              <a:rPr sz="4000" spc="305" dirty="0"/>
              <a:t>демографический </a:t>
            </a:r>
            <a:r>
              <a:rPr sz="4000" spc="260" dirty="0"/>
              <a:t>портрет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76413" y="2619164"/>
            <a:ext cx="596002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250" dirty="0">
                <a:latin typeface="Arial"/>
                <a:cs typeface="Arial"/>
              </a:rPr>
              <a:t>1.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90" dirty="0">
                <a:latin typeface="Arial"/>
                <a:cs typeface="Arial"/>
              </a:rPr>
              <a:t>Укажите,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пожалуйста,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35" dirty="0">
                <a:latin typeface="Arial"/>
                <a:cs typeface="Arial"/>
              </a:rPr>
              <a:t>ваш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55" dirty="0">
                <a:latin typeface="Arial"/>
                <a:cs typeface="Arial"/>
              </a:rPr>
              <a:t>род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90" dirty="0">
                <a:latin typeface="Arial"/>
                <a:cs typeface="Arial"/>
              </a:rPr>
              <a:t>деятельности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8578" y="29299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6412" y="3454400"/>
            <a:ext cx="28161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120" dirty="0">
                <a:latin typeface="Arial"/>
                <a:cs typeface="Arial"/>
              </a:rPr>
              <a:t>Сколько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Вам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лет?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9424" y="374590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6413" y="4276514"/>
            <a:ext cx="57750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20" dirty="0">
                <a:latin typeface="Arial"/>
                <a:cs typeface="Arial"/>
              </a:rPr>
              <a:t>3.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90" dirty="0">
                <a:latin typeface="Arial"/>
                <a:cs typeface="Arial"/>
              </a:rPr>
              <a:t>Укажите,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пожалуйста,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135" dirty="0">
                <a:latin typeface="Arial"/>
                <a:cs typeface="Arial"/>
              </a:rPr>
              <a:t>ваш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160" dirty="0">
                <a:latin typeface="Arial"/>
                <a:cs typeface="Arial"/>
              </a:rPr>
              <a:t>семейный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45" dirty="0">
                <a:latin typeface="Arial"/>
                <a:cs typeface="Arial"/>
              </a:rPr>
              <a:t>статус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9424" y="458325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6413" y="5105189"/>
            <a:ext cx="46860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latin typeface="Arial"/>
                <a:cs typeface="Arial"/>
              </a:rPr>
              <a:t>4.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90" dirty="0">
                <a:latin typeface="Arial"/>
                <a:cs typeface="Arial"/>
              </a:rPr>
              <a:t>Укажите,</a:t>
            </a:r>
            <a:r>
              <a:rPr lang="ru-RU" sz="1800" spc="10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пожалуйста,</a:t>
            </a:r>
            <a:r>
              <a:rPr lang="ru-RU" sz="1800" spc="10" dirty="0">
                <a:latin typeface="Arial"/>
                <a:cs typeface="Arial"/>
              </a:rPr>
              <a:t> </a:t>
            </a:r>
            <a:r>
              <a:rPr lang="ru-RU" sz="1800" spc="150" dirty="0">
                <a:latin typeface="Arial"/>
                <a:cs typeface="Arial"/>
              </a:rPr>
              <a:t>свой</a:t>
            </a:r>
            <a:r>
              <a:rPr lang="ru-RU" sz="1800" spc="5" dirty="0">
                <a:latin typeface="Arial"/>
                <a:cs typeface="Arial"/>
              </a:rPr>
              <a:t> </a:t>
            </a:r>
            <a:r>
              <a:rPr lang="ru-RU" sz="1800" spc="120" dirty="0">
                <a:latin typeface="Arial"/>
                <a:cs typeface="Arial"/>
              </a:rPr>
              <a:t>пол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9424" y="5408594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3C2B6C-0086-79A5-1022-E49DA34C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2584342"/>
            <a:ext cx="10515600" cy="1325563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Макеты </a:t>
            </a:r>
            <a:r>
              <a:rPr lang="en-US" sz="4400" dirty="0">
                <a:latin typeface="+mj-lt"/>
              </a:rPr>
              <a:t>UI</a:t>
            </a:r>
            <a:r>
              <a:rPr lang="ru-RU" sz="4400" dirty="0">
                <a:latin typeface="+mj-lt"/>
              </a:rPr>
              <a:t>:</a:t>
            </a:r>
            <a:br>
              <a:rPr lang="ru-RU" sz="4400" dirty="0">
                <a:latin typeface="+mj-lt"/>
              </a:rPr>
            </a:br>
            <a:r>
              <a:rPr lang="ru-RU" sz="4400" dirty="0">
                <a:latin typeface="+mj-lt"/>
              </a:rPr>
              <a:t>Мокапы / </a:t>
            </a:r>
            <a:r>
              <a:rPr lang="en-US" sz="4400" dirty="0">
                <a:latin typeface="+mj-lt"/>
              </a:rPr>
              <a:t>Wireframe / </a:t>
            </a:r>
            <a:r>
              <a:rPr lang="ru-RU" sz="4400" dirty="0">
                <a:latin typeface="+mj-lt"/>
              </a:rPr>
              <a:t>Прототипы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0092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620" y="539506"/>
            <a:ext cx="1437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5" dirty="0">
                <a:solidFill>
                  <a:srgbClr val="000000"/>
                </a:solidFill>
              </a:rPr>
              <a:t>start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260049" y="736011"/>
            <a:ext cx="3639185" cy="773430"/>
            <a:chOff x="2260049" y="736011"/>
            <a:chExt cx="3639185" cy="773430"/>
          </a:xfrm>
        </p:grpSpPr>
        <p:sp>
          <p:nvSpPr>
            <p:cNvPr id="4" name="object 4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0" y="759422"/>
                  </a:moveTo>
                  <a:lnTo>
                    <a:pt x="307275" y="445375"/>
                  </a:lnTo>
                  <a:lnTo>
                    <a:pt x="307275" y="127250"/>
                  </a:ln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3501925" y="0"/>
                  </a:lnTo>
                  <a:lnTo>
                    <a:pt x="3550622" y="9686"/>
                  </a:lnTo>
                  <a:lnTo>
                    <a:pt x="3591904" y="37270"/>
                  </a:lnTo>
                  <a:lnTo>
                    <a:pt x="3619489" y="78553"/>
                  </a:lnTo>
                  <a:lnTo>
                    <a:pt x="3629175" y="127250"/>
                  </a:lnTo>
                  <a:lnTo>
                    <a:pt x="3629175" y="636250"/>
                  </a:lnTo>
                  <a:lnTo>
                    <a:pt x="307275" y="636250"/>
                  </a:lnTo>
                  <a:lnTo>
                    <a:pt x="0" y="759422"/>
                  </a:lnTo>
                  <a:close/>
                </a:path>
                <a:path w="3629660" h="763905">
                  <a:moveTo>
                    <a:pt x="3501925" y="763500"/>
                  </a:move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307275" y="127250"/>
                  </a:move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860925" y="0"/>
                  </a:lnTo>
                  <a:lnTo>
                    <a:pt x="1691400" y="0"/>
                  </a:lnTo>
                  <a:lnTo>
                    <a:pt x="3501925" y="0"/>
                  </a:lnTo>
                  <a:lnTo>
                    <a:pt x="3526866" y="2467"/>
                  </a:lnTo>
                  <a:lnTo>
                    <a:pt x="3572524" y="21379"/>
                  </a:lnTo>
                  <a:lnTo>
                    <a:pt x="3607796" y="56651"/>
                  </a:lnTo>
                  <a:lnTo>
                    <a:pt x="3626708" y="102308"/>
                  </a:lnTo>
                  <a:lnTo>
                    <a:pt x="3629175" y="127250"/>
                  </a:lnTo>
                  <a:lnTo>
                    <a:pt x="3629175" y="445375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lnTo>
                    <a:pt x="1691400" y="763500"/>
                  </a:lnTo>
                  <a:lnTo>
                    <a:pt x="860925" y="763500"/>
                  </a:ln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0" y="759422"/>
                  </a:lnTo>
                  <a:lnTo>
                    <a:pt x="307275" y="445375"/>
                  </a:lnTo>
                  <a:lnTo>
                    <a:pt x="307275" y="12725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49828" y="854046"/>
            <a:ext cx="29679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3525" marR="5080" indent="-25146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latin typeface="Arial"/>
                <a:cs typeface="Arial"/>
              </a:rPr>
              <a:t>Есть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идея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–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70" dirty="0">
                <a:latin typeface="Arial"/>
                <a:cs typeface="Arial"/>
              </a:rPr>
              <a:t>пишу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55" dirty="0">
                <a:latin typeface="Arial"/>
                <a:cs typeface="Arial"/>
              </a:rPr>
              <a:t>мини-</a:t>
            </a:r>
            <a:r>
              <a:rPr sz="1600" spc="65" dirty="0">
                <a:latin typeface="Arial"/>
                <a:cs typeface="Arial"/>
              </a:rPr>
              <a:t>док, </a:t>
            </a:r>
            <a:r>
              <a:rPr sz="1600" spc="145" dirty="0">
                <a:latin typeface="Arial"/>
                <a:cs typeface="Arial"/>
              </a:rPr>
              <a:t>рисую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картинку-мокап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50525" y="1621812"/>
            <a:ext cx="3648710" cy="1081405"/>
            <a:chOff x="2250525" y="1621812"/>
            <a:chExt cx="3648710" cy="1081405"/>
          </a:xfrm>
        </p:grpSpPr>
        <p:sp>
          <p:nvSpPr>
            <p:cNvPr id="8" name="object 8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3460096" y="1071599"/>
                  </a:move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0" y="178603"/>
                  </a:move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80623" y="1770071"/>
            <a:ext cx="326136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Иду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кем-</a:t>
            </a:r>
            <a:r>
              <a:rPr sz="1600" spc="100" dirty="0">
                <a:latin typeface="Arial"/>
                <a:cs typeface="Arial"/>
              </a:rPr>
              <a:t>нибудь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обсуждать, </a:t>
            </a:r>
            <a:r>
              <a:rPr sz="1600" spc="105" dirty="0">
                <a:latin typeface="Arial"/>
                <a:cs typeface="Arial"/>
              </a:rPr>
              <a:t>додумываю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что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должно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быть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экранах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5" dirty="0">
                <a:latin typeface="Arial"/>
                <a:cs typeface="Arial"/>
              </a:rPr>
              <a:t>какие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есть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кейсы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7149" y="2815712"/>
            <a:ext cx="3648710" cy="880744"/>
            <a:chOff x="727149" y="2815712"/>
            <a:chExt cx="3648710" cy="880744"/>
          </a:xfrm>
        </p:grpSpPr>
        <p:sp>
          <p:nvSpPr>
            <p:cNvPr id="12" name="object 12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3493597" y="870599"/>
                  </a:move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0" y="145102"/>
                  </a:move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7436" y="2863472"/>
            <a:ext cx="313753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Иду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220" dirty="0">
                <a:latin typeface="Arial"/>
                <a:cs typeface="Arial"/>
              </a:rPr>
              <a:t>к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дизайнерам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обсудить </a:t>
            </a:r>
            <a:r>
              <a:rPr sz="1600" spc="90" dirty="0">
                <a:latin typeface="Arial"/>
                <a:cs typeface="Arial"/>
              </a:rPr>
              <a:t>идею,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дорабатываю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ставлю </a:t>
            </a:r>
            <a:r>
              <a:rPr sz="1600" spc="80" dirty="0">
                <a:latin typeface="Arial"/>
                <a:cs typeface="Arial"/>
              </a:rPr>
              <a:t>таску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дизайн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3495" y="4187721"/>
            <a:ext cx="4846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"/>
                <a:cs typeface="Arial"/>
              </a:rPr>
              <a:t>Делаем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ряд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итераций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дизайном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фронтом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3495" y="4906755"/>
            <a:ext cx="4329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0" dirty="0">
                <a:latin typeface="Arial"/>
                <a:cs typeface="Arial"/>
              </a:rPr>
              <a:t>Получаем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макет,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чекаем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руководством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3495" y="5605146"/>
            <a:ext cx="4001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30" dirty="0">
                <a:latin typeface="Arial"/>
                <a:cs typeface="Arial"/>
              </a:rPr>
              <a:t>Проверяем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макеты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пользователях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21170" y="4851722"/>
            <a:ext cx="37115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latin typeface="Arial"/>
                <a:cs typeface="Arial"/>
              </a:rPr>
              <a:t>Отдаём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разработку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фронтенд, </a:t>
            </a:r>
            <a:r>
              <a:rPr sz="1600" spc="125" dirty="0">
                <a:latin typeface="Arial"/>
                <a:cs typeface="Arial"/>
              </a:rPr>
              <a:t>собираем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черновик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21170" y="5610222"/>
            <a:ext cx="34321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50" dirty="0">
                <a:latin typeface="Arial"/>
                <a:cs typeface="Arial"/>
              </a:rPr>
              <a:t>Вносим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корректировки,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дизайн </a:t>
            </a:r>
            <a:r>
              <a:rPr sz="1600" spc="120" dirty="0">
                <a:latin typeface="Arial"/>
                <a:cs typeface="Arial"/>
              </a:rPr>
              <a:t>проверяет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фронт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267" y="3676246"/>
            <a:ext cx="18954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Чекаем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прототип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пользователях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74368" y="3676246"/>
            <a:ext cx="30981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20" dirty="0">
                <a:latin typeface="Arial"/>
                <a:cs typeface="Arial"/>
              </a:rPr>
              <a:t>Выпускаем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бета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юзеров, </a:t>
            </a:r>
            <a:r>
              <a:rPr sz="1600" spc="125" dirty="0">
                <a:latin typeface="Arial"/>
                <a:cs typeface="Arial"/>
              </a:rPr>
              <a:t>собираем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метрики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фидбэк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85512" y="2414537"/>
            <a:ext cx="4091304" cy="974090"/>
            <a:chOff x="6385512" y="2414537"/>
            <a:chExt cx="4091304" cy="974090"/>
          </a:xfrm>
        </p:grpSpPr>
        <p:sp>
          <p:nvSpPr>
            <p:cNvPr id="23" name="object 23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3920746" y="964499"/>
                  </a:move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0" y="160753"/>
                  </a:move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10383" y="2509246"/>
            <a:ext cx="338264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110" dirty="0">
                <a:latin typeface="Arial"/>
                <a:cs typeface="Arial"/>
              </a:rPr>
              <a:t>Обсуждаем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дизайном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почему </a:t>
            </a:r>
            <a:r>
              <a:rPr sz="1600" spc="65" dirty="0">
                <a:latin typeface="Arial"/>
                <a:cs typeface="Arial"/>
              </a:rPr>
              <a:t>что-</a:t>
            </a:r>
            <a:r>
              <a:rPr sz="1600" spc="50" dirty="0">
                <a:latin typeface="Arial"/>
                <a:cs typeface="Arial"/>
              </a:rPr>
              <a:t>то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пошло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не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так,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что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можно </a:t>
            </a:r>
            <a:r>
              <a:rPr sz="1600" spc="110" dirty="0">
                <a:latin typeface="Arial"/>
                <a:cs typeface="Arial"/>
              </a:rPr>
              <a:t>быстро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подправить,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правим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88012" y="1485212"/>
            <a:ext cx="4091304" cy="746760"/>
            <a:chOff x="6388012" y="1485212"/>
            <a:chExt cx="4091304" cy="746760"/>
          </a:xfrm>
        </p:grpSpPr>
        <p:sp>
          <p:nvSpPr>
            <p:cNvPr id="27" name="object 27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3958697" y="736799"/>
                  </a:move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0" y="122802"/>
                  </a:move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01767" y="575517"/>
            <a:ext cx="3536950" cy="153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8639">
              <a:lnSpc>
                <a:spcPct val="100000"/>
              </a:lnSpc>
              <a:spcBef>
                <a:spcPts val="100"/>
              </a:spcBef>
            </a:pPr>
            <a:r>
              <a:rPr sz="4400" b="1" spc="315" dirty="0">
                <a:latin typeface="Arial"/>
                <a:cs typeface="Arial"/>
              </a:rPr>
              <a:t>ﬁnish</a:t>
            </a:r>
            <a:endParaRPr sz="4400">
              <a:latin typeface="Arial"/>
              <a:cs typeface="Arial"/>
            </a:endParaRPr>
          </a:p>
          <a:p>
            <a:pPr marL="12700" marR="607695">
              <a:lnSpc>
                <a:spcPct val="101600"/>
              </a:lnSpc>
              <a:spcBef>
                <a:spcPts val="2675"/>
              </a:spcBef>
            </a:pPr>
            <a:r>
              <a:rPr sz="1600" spc="65" dirty="0">
                <a:latin typeface="Arial"/>
                <a:cs typeface="Arial"/>
              </a:rPr>
              <a:t>Готовим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промо-</a:t>
            </a:r>
            <a:r>
              <a:rPr sz="1600" spc="70" dirty="0">
                <a:latin typeface="Arial"/>
                <a:cs typeface="Arial"/>
              </a:rPr>
              <a:t>материалы, </a:t>
            </a:r>
            <a:r>
              <a:rPr sz="1600" spc="120" dirty="0">
                <a:latin typeface="Arial"/>
                <a:cs typeface="Arial"/>
              </a:rPr>
              <a:t>выпускаем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всех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356324" y="3241487"/>
            <a:ext cx="770890" cy="776605"/>
            <a:chOff x="4356324" y="3241487"/>
            <a:chExt cx="770890" cy="776605"/>
          </a:xfrm>
        </p:grpSpPr>
        <p:sp>
          <p:nvSpPr>
            <p:cNvPr id="31" name="object 31"/>
            <p:cNvSpPr/>
            <p:nvPr/>
          </p:nvSpPr>
          <p:spPr>
            <a:xfrm>
              <a:off x="4370612" y="3255774"/>
              <a:ext cx="712470" cy="692150"/>
            </a:xfrm>
            <a:custGeom>
              <a:avLst/>
              <a:gdLst/>
              <a:ahLst/>
              <a:cxnLst/>
              <a:rect l="l" t="t" r="r" b="b"/>
              <a:pathLst>
                <a:path w="712470" h="692150">
                  <a:moveTo>
                    <a:pt x="0" y="0"/>
                  </a:moveTo>
                  <a:lnTo>
                    <a:pt x="44936" y="2026"/>
                  </a:lnTo>
                  <a:lnTo>
                    <a:pt x="89716" y="7993"/>
                  </a:lnTo>
                  <a:lnTo>
                    <a:pt x="134184" y="17728"/>
                  </a:lnTo>
                  <a:lnTo>
                    <a:pt x="178184" y="31060"/>
                  </a:lnTo>
                  <a:lnTo>
                    <a:pt x="221560" y="47818"/>
                  </a:lnTo>
                  <a:lnTo>
                    <a:pt x="264154" y="67830"/>
                  </a:lnTo>
                  <a:lnTo>
                    <a:pt x="305812" y="90925"/>
                  </a:lnTo>
                  <a:lnTo>
                    <a:pt x="346377" y="116933"/>
                  </a:lnTo>
                  <a:lnTo>
                    <a:pt x="385693" y="145681"/>
                  </a:lnTo>
                  <a:lnTo>
                    <a:pt x="423605" y="176998"/>
                  </a:lnTo>
                  <a:lnTo>
                    <a:pt x="459954" y="210714"/>
                  </a:lnTo>
                  <a:lnTo>
                    <a:pt x="494587" y="246656"/>
                  </a:lnTo>
                  <a:lnTo>
                    <a:pt x="527346" y="284653"/>
                  </a:lnTo>
                  <a:lnTo>
                    <a:pt x="558076" y="324535"/>
                  </a:lnTo>
                  <a:lnTo>
                    <a:pt x="586620" y="366130"/>
                  </a:lnTo>
                  <a:lnTo>
                    <a:pt x="612822" y="409266"/>
                  </a:lnTo>
                  <a:lnTo>
                    <a:pt x="636526" y="453773"/>
                  </a:lnTo>
                  <a:lnTo>
                    <a:pt x="657576" y="499478"/>
                  </a:lnTo>
                  <a:lnTo>
                    <a:pt x="683833" y="569910"/>
                  </a:lnTo>
                  <a:lnTo>
                    <a:pt x="703241" y="642076"/>
                  </a:lnTo>
                  <a:lnTo>
                    <a:pt x="710714" y="681685"/>
                  </a:lnTo>
                  <a:lnTo>
                    <a:pt x="711658" y="687804"/>
                  </a:lnTo>
                  <a:lnTo>
                    <a:pt x="712211" y="691634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4129" y="3898715"/>
              <a:ext cx="92671" cy="1189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616673" y="4318087"/>
            <a:ext cx="648970" cy="772795"/>
            <a:chOff x="5616673" y="4318087"/>
            <a:chExt cx="648970" cy="772795"/>
          </a:xfrm>
        </p:grpSpPr>
        <p:sp>
          <p:nvSpPr>
            <p:cNvPr id="34" name="object 34"/>
            <p:cNvSpPr/>
            <p:nvPr/>
          </p:nvSpPr>
          <p:spPr>
            <a:xfrm>
              <a:off x="5687030" y="4332375"/>
              <a:ext cx="564515" cy="713740"/>
            </a:xfrm>
            <a:custGeom>
              <a:avLst/>
              <a:gdLst/>
              <a:ahLst/>
              <a:cxnLst/>
              <a:rect l="l" t="t" r="r" b="b"/>
              <a:pathLst>
                <a:path w="564514" h="713739">
                  <a:moveTo>
                    <a:pt x="317119" y="0"/>
                  </a:moveTo>
                  <a:lnTo>
                    <a:pt x="385554" y="16748"/>
                  </a:lnTo>
                  <a:lnTo>
                    <a:pt x="420534" y="36468"/>
                  </a:lnTo>
                  <a:lnTo>
                    <a:pt x="454372" y="62671"/>
                  </a:lnTo>
                  <a:lnTo>
                    <a:pt x="485828" y="94547"/>
                  </a:lnTo>
                  <a:lnTo>
                    <a:pt x="513666" y="131285"/>
                  </a:lnTo>
                  <a:lnTo>
                    <a:pt x="536648" y="172076"/>
                  </a:lnTo>
                  <a:lnTo>
                    <a:pt x="553534" y="216108"/>
                  </a:lnTo>
                  <a:lnTo>
                    <a:pt x="563087" y="262571"/>
                  </a:lnTo>
                  <a:lnTo>
                    <a:pt x="564069" y="310655"/>
                  </a:lnTo>
                  <a:lnTo>
                    <a:pt x="555242" y="359549"/>
                  </a:lnTo>
                  <a:lnTo>
                    <a:pt x="540781" y="398007"/>
                  </a:lnTo>
                  <a:lnTo>
                    <a:pt x="519874" y="436072"/>
                  </a:lnTo>
                  <a:lnTo>
                    <a:pt x="492894" y="473350"/>
                  </a:lnTo>
                  <a:lnTo>
                    <a:pt x="460215" y="509449"/>
                  </a:lnTo>
                  <a:lnTo>
                    <a:pt x="422211" y="543976"/>
                  </a:lnTo>
                  <a:lnTo>
                    <a:pt x="379256" y="576537"/>
                  </a:lnTo>
                  <a:lnTo>
                    <a:pt x="331724" y="606740"/>
                  </a:lnTo>
                  <a:lnTo>
                    <a:pt x="286672" y="630924"/>
                  </a:lnTo>
                  <a:lnTo>
                    <a:pt x="238651" y="652737"/>
                  </a:lnTo>
                  <a:lnTo>
                    <a:pt x="187913" y="671917"/>
                  </a:lnTo>
                  <a:lnTo>
                    <a:pt x="134708" y="688201"/>
                  </a:lnTo>
                  <a:lnTo>
                    <a:pt x="79285" y="701324"/>
                  </a:lnTo>
                  <a:lnTo>
                    <a:pt x="21896" y="711024"/>
                  </a:lnTo>
                  <a:lnTo>
                    <a:pt x="7270" y="712883"/>
                  </a:lnTo>
                  <a:lnTo>
                    <a:pt x="0" y="713715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673" y="4997950"/>
              <a:ext cx="118498" cy="9274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52937" y="5037120"/>
            <a:ext cx="266700" cy="713740"/>
            <a:chOff x="652937" y="5037120"/>
            <a:chExt cx="266700" cy="713740"/>
          </a:xfrm>
        </p:grpSpPr>
        <p:sp>
          <p:nvSpPr>
            <p:cNvPr id="37" name="object 37"/>
            <p:cNvSpPr/>
            <p:nvPr/>
          </p:nvSpPr>
          <p:spPr>
            <a:xfrm>
              <a:off x="667225" y="5051408"/>
              <a:ext cx="238125" cy="665480"/>
            </a:xfrm>
            <a:custGeom>
              <a:avLst/>
              <a:gdLst/>
              <a:ahLst/>
              <a:cxnLst/>
              <a:rect l="l" t="t" r="r" b="b"/>
              <a:pathLst>
                <a:path w="238125" h="665479">
                  <a:moveTo>
                    <a:pt x="238124" y="0"/>
                  </a:moveTo>
                  <a:lnTo>
                    <a:pt x="167632" y="19555"/>
                  </a:lnTo>
                  <a:lnTo>
                    <a:pt x="134169" y="42427"/>
                  </a:lnTo>
                  <a:lnTo>
                    <a:pt x="102848" y="72633"/>
                  </a:lnTo>
                  <a:lnTo>
                    <a:pt x="74385" y="109124"/>
                  </a:lnTo>
                  <a:lnTo>
                    <a:pt x="49497" y="150854"/>
                  </a:lnTo>
                  <a:lnTo>
                    <a:pt x="28899" y="196774"/>
                  </a:lnTo>
                  <a:lnTo>
                    <a:pt x="13306" y="245836"/>
                  </a:lnTo>
                  <a:lnTo>
                    <a:pt x="3434" y="296994"/>
                  </a:lnTo>
                  <a:lnTo>
                    <a:pt x="0" y="349199"/>
                  </a:lnTo>
                  <a:lnTo>
                    <a:pt x="3479" y="401405"/>
                  </a:lnTo>
                  <a:lnTo>
                    <a:pt x="13397" y="452563"/>
                  </a:lnTo>
                  <a:lnTo>
                    <a:pt x="29038" y="501625"/>
                  </a:lnTo>
                  <a:lnTo>
                    <a:pt x="49687" y="547545"/>
                  </a:lnTo>
                  <a:lnTo>
                    <a:pt x="74629" y="589274"/>
                  </a:lnTo>
                  <a:lnTo>
                    <a:pt x="101276" y="623659"/>
                  </a:lnTo>
                  <a:lnTo>
                    <a:pt x="130480" y="652576"/>
                  </a:lnTo>
                  <a:lnTo>
                    <a:pt x="145856" y="664714"/>
                  </a:lnTo>
                  <a:lnTo>
                    <a:pt x="146583" y="665233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01" y="5661235"/>
              <a:ext cx="122530" cy="8904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13862" y="5735512"/>
            <a:ext cx="1562100" cy="189230"/>
            <a:chOff x="5413862" y="5735512"/>
            <a:chExt cx="1562100" cy="189230"/>
          </a:xfrm>
        </p:grpSpPr>
        <p:sp>
          <p:nvSpPr>
            <p:cNvPr id="40" name="object 40"/>
            <p:cNvSpPr/>
            <p:nvPr/>
          </p:nvSpPr>
          <p:spPr>
            <a:xfrm>
              <a:off x="5428150" y="5749799"/>
              <a:ext cx="1477645" cy="128905"/>
            </a:xfrm>
            <a:custGeom>
              <a:avLst/>
              <a:gdLst/>
              <a:ahLst/>
              <a:cxnLst/>
              <a:rect l="l" t="t" r="r" b="b"/>
              <a:pathLst>
                <a:path w="1477645" h="128904">
                  <a:moveTo>
                    <a:pt x="0" y="0"/>
                  </a:moveTo>
                  <a:lnTo>
                    <a:pt x="71563" y="370"/>
                  </a:lnTo>
                  <a:lnTo>
                    <a:pt x="138800" y="1448"/>
                  </a:lnTo>
                  <a:lnTo>
                    <a:pt x="202000" y="3188"/>
                  </a:lnTo>
                  <a:lnTo>
                    <a:pt x="261451" y="5542"/>
                  </a:lnTo>
                  <a:lnTo>
                    <a:pt x="317441" y="8464"/>
                  </a:lnTo>
                  <a:lnTo>
                    <a:pt x="370260" y="11904"/>
                  </a:lnTo>
                  <a:lnTo>
                    <a:pt x="420195" y="15817"/>
                  </a:lnTo>
                  <a:lnTo>
                    <a:pt x="467534" y="20156"/>
                  </a:lnTo>
                  <a:lnTo>
                    <a:pt x="512567" y="24872"/>
                  </a:lnTo>
                  <a:lnTo>
                    <a:pt x="555582" y="29919"/>
                  </a:lnTo>
                  <a:lnTo>
                    <a:pt x="596866" y="35249"/>
                  </a:lnTo>
                  <a:lnTo>
                    <a:pt x="636709" y="40816"/>
                  </a:lnTo>
                  <a:lnTo>
                    <a:pt x="675400" y="46571"/>
                  </a:lnTo>
                  <a:lnTo>
                    <a:pt x="713225" y="52469"/>
                  </a:lnTo>
                  <a:lnTo>
                    <a:pt x="787436" y="64499"/>
                  </a:lnTo>
                  <a:lnTo>
                    <a:pt x="836770" y="72543"/>
                  </a:lnTo>
                  <a:lnTo>
                    <a:pt x="886788" y="80475"/>
                  </a:lnTo>
                  <a:lnTo>
                    <a:pt x="938174" y="88183"/>
                  </a:lnTo>
                  <a:lnTo>
                    <a:pt x="991613" y="95555"/>
                  </a:lnTo>
                  <a:lnTo>
                    <a:pt x="1047786" y="102479"/>
                  </a:lnTo>
                  <a:lnTo>
                    <a:pt x="1107378" y="108843"/>
                  </a:lnTo>
                  <a:lnTo>
                    <a:pt x="1154727" y="113182"/>
                  </a:lnTo>
                  <a:lnTo>
                    <a:pt x="1204671" y="117095"/>
                  </a:lnTo>
                  <a:lnTo>
                    <a:pt x="1257500" y="120535"/>
                  </a:lnTo>
                  <a:lnTo>
                    <a:pt x="1313502" y="123456"/>
                  </a:lnTo>
                  <a:lnTo>
                    <a:pt x="1372964" y="125811"/>
                  </a:lnTo>
                  <a:lnTo>
                    <a:pt x="1436175" y="127551"/>
                  </a:lnTo>
                  <a:lnTo>
                    <a:pt x="1469277" y="128176"/>
                  </a:lnTo>
                  <a:lnTo>
                    <a:pt x="1477073" y="12829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569" y="5831436"/>
              <a:ext cx="117095" cy="92843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750611" y="4332713"/>
            <a:ext cx="551815" cy="802005"/>
            <a:chOff x="6750611" y="4332713"/>
            <a:chExt cx="551815" cy="802005"/>
          </a:xfrm>
        </p:grpSpPr>
        <p:sp>
          <p:nvSpPr>
            <p:cNvPr id="43" name="object 43"/>
            <p:cNvSpPr/>
            <p:nvPr/>
          </p:nvSpPr>
          <p:spPr>
            <a:xfrm>
              <a:off x="6764899" y="4392440"/>
              <a:ext cx="490220" cy="728345"/>
            </a:xfrm>
            <a:custGeom>
              <a:avLst/>
              <a:gdLst/>
              <a:ahLst/>
              <a:cxnLst/>
              <a:rect l="l" t="t" r="r" b="b"/>
              <a:pathLst>
                <a:path w="490220" h="728345">
                  <a:moveTo>
                    <a:pt x="238125" y="727759"/>
                  </a:moveTo>
                  <a:lnTo>
                    <a:pt x="198444" y="721563"/>
                  </a:lnTo>
                  <a:lnTo>
                    <a:pt x="159508" y="704115"/>
                  </a:lnTo>
                  <a:lnTo>
                    <a:pt x="122413" y="677124"/>
                  </a:lnTo>
                  <a:lnTo>
                    <a:pt x="88259" y="642298"/>
                  </a:lnTo>
                  <a:lnTo>
                    <a:pt x="58142" y="601345"/>
                  </a:lnTo>
                  <a:lnTo>
                    <a:pt x="33160" y="555976"/>
                  </a:lnTo>
                  <a:lnTo>
                    <a:pt x="14410" y="507899"/>
                  </a:lnTo>
                  <a:lnTo>
                    <a:pt x="2991" y="458822"/>
                  </a:lnTo>
                  <a:lnTo>
                    <a:pt x="0" y="410455"/>
                  </a:lnTo>
                  <a:lnTo>
                    <a:pt x="6177" y="364237"/>
                  </a:lnTo>
                  <a:lnTo>
                    <a:pt x="20842" y="320534"/>
                  </a:lnTo>
                  <a:lnTo>
                    <a:pt x="42954" y="279443"/>
                  </a:lnTo>
                  <a:lnTo>
                    <a:pt x="71476" y="241060"/>
                  </a:lnTo>
                  <a:lnTo>
                    <a:pt x="105367" y="205482"/>
                  </a:lnTo>
                  <a:lnTo>
                    <a:pt x="143591" y="172805"/>
                  </a:lnTo>
                  <a:lnTo>
                    <a:pt x="185107" y="143127"/>
                  </a:lnTo>
                  <a:lnTo>
                    <a:pt x="228877" y="116543"/>
                  </a:lnTo>
                  <a:lnTo>
                    <a:pt x="273863" y="93151"/>
                  </a:lnTo>
                  <a:lnTo>
                    <a:pt x="324603" y="70532"/>
                  </a:lnTo>
                  <a:lnTo>
                    <a:pt x="373919" y="50790"/>
                  </a:lnTo>
                  <a:lnTo>
                    <a:pt x="420166" y="32639"/>
                  </a:lnTo>
                  <a:lnTo>
                    <a:pt x="461696" y="14794"/>
                  </a:lnTo>
                  <a:lnTo>
                    <a:pt x="468134" y="11773"/>
                  </a:lnTo>
                  <a:lnTo>
                    <a:pt x="474306" y="8712"/>
                  </a:lnTo>
                  <a:lnTo>
                    <a:pt x="480178" y="5583"/>
                  </a:lnTo>
                  <a:lnTo>
                    <a:pt x="483115" y="4019"/>
                  </a:lnTo>
                  <a:lnTo>
                    <a:pt x="485977" y="2438"/>
                  </a:lnTo>
                  <a:lnTo>
                    <a:pt x="488759" y="837"/>
                  </a:lnTo>
                  <a:lnTo>
                    <a:pt x="490183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5911" y="4332713"/>
              <a:ext cx="106455" cy="118897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3487" y="3898684"/>
            <a:ext cx="254401" cy="92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61969" y="1976793"/>
            <a:ext cx="1254599" cy="12546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924" y="1450799"/>
            <a:ext cx="1254600" cy="12546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0907037" y="5120408"/>
            <a:ext cx="431800" cy="772795"/>
            <a:chOff x="10907037" y="5120408"/>
            <a:chExt cx="431800" cy="772795"/>
          </a:xfrm>
        </p:grpSpPr>
        <p:sp>
          <p:nvSpPr>
            <p:cNvPr id="49" name="object 49"/>
            <p:cNvSpPr/>
            <p:nvPr/>
          </p:nvSpPr>
          <p:spPr>
            <a:xfrm>
              <a:off x="10921324" y="5154047"/>
              <a:ext cx="403225" cy="725170"/>
            </a:xfrm>
            <a:custGeom>
              <a:avLst/>
              <a:gdLst/>
              <a:ahLst/>
              <a:cxnLst/>
              <a:rect l="l" t="t" r="r" b="b"/>
              <a:pathLst>
                <a:path w="403225" h="725170">
                  <a:moveTo>
                    <a:pt x="0" y="724652"/>
                  </a:moveTo>
                  <a:lnTo>
                    <a:pt x="45881" y="721373"/>
                  </a:lnTo>
                  <a:lnTo>
                    <a:pt x="90657" y="711880"/>
                  </a:lnTo>
                  <a:lnTo>
                    <a:pt x="133947" y="696691"/>
                  </a:lnTo>
                  <a:lnTo>
                    <a:pt x="175370" y="676325"/>
                  </a:lnTo>
                  <a:lnTo>
                    <a:pt x="214545" y="651298"/>
                  </a:lnTo>
                  <a:lnTo>
                    <a:pt x="251092" y="622128"/>
                  </a:lnTo>
                  <a:lnTo>
                    <a:pt x="284629" y="589335"/>
                  </a:lnTo>
                  <a:lnTo>
                    <a:pt x="314776" y="553434"/>
                  </a:lnTo>
                  <a:lnTo>
                    <a:pt x="341152" y="514944"/>
                  </a:lnTo>
                  <a:lnTo>
                    <a:pt x="363375" y="474384"/>
                  </a:lnTo>
                  <a:lnTo>
                    <a:pt x="381066" y="432270"/>
                  </a:lnTo>
                  <a:lnTo>
                    <a:pt x="393842" y="389120"/>
                  </a:lnTo>
                  <a:lnTo>
                    <a:pt x="401324" y="345452"/>
                  </a:lnTo>
                  <a:lnTo>
                    <a:pt x="403198" y="298162"/>
                  </a:lnTo>
                  <a:lnTo>
                    <a:pt x="399037" y="251530"/>
                  </a:lnTo>
                  <a:lnTo>
                    <a:pt x="389467" y="206215"/>
                  </a:lnTo>
                  <a:lnTo>
                    <a:pt x="375113" y="162874"/>
                  </a:lnTo>
                  <a:lnTo>
                    <a:pt x="356603" y="122168"/>
                  </a:lnTo>
                  <a:lnTo>
                    <a:pt x="334560" y="84752"/>
                  </a:lnTo>
                  <a:lnTo>
                    <a:pt x="306321" y="47414"/>
                  </a:lnTo>
                  <a:lnTo>
                    <a:pt x="275295" y="16013"/>
                  </a:lnTo>
                  <a:lnTo>
                    <a:pt x="256266" y="810"/>
                  </a:lnTo>
                  <a:lnTo>
                    <a:pt x="255130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9452" y="5120408"/>
              <a:ext cx="122530" cy="89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8998" y="769390"/>
            <a:ext cx="4313274" cy="2579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74888" y="370175"/>
            <a:ext cx="2243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85" dirty="0">
                <a:solidFill>
                  <a:srgbClr val="0034EC"/>
                </a:solidFill>
                <a:latin typeface="Arial"/>
                <a:cs typeface="Arial"/>
              </a:rPr>
              <a:t>Wireframe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31646" y="370175"/>
            <a:ext cx="1657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35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endParaRPr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8398" y="978029"/>
            <a:ext cx="3691974" cy="26877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86904" y="3610092"/>
            <a:ext cx="2056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95" dirty="0">
                <a:solidFill>
                  <a:srgbClr val="0034EC"/>
                </a:solidFill>
                <a:latin typeface="Arial"/>
                <a:cs typeface="Arial"/>
              </a:rPr>
              <a:t>Prototype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9000" y="4208022"/>
            <a:ext cx="3876489" cy="2398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DE00A-D8DF-EA9A-5CCF-D93F9284FD0B}"/>
              </a:ext>
            </a:extLst>
          </p:cNvPr>
          <p:cNvSpPr txBox="1"/>
          <p:nvPr/>
        </p:nvSpPr>
        <p:spPr>
          <a:xfrm>
            <a:off x="258417" y="3407364"/>
            <a:ext cx="623183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С </a:t>
            </a:r>
            <a:r>
              <a:rPr lang="ru-RU" sz="1500" b="1" dirty="0"/>
              <a:t>макета</a:t>
            </a:r>
            <a:r>
              <a:rPr lang="ru-RU" sz="1500" dirty="0"/>
              <a:t> начинается разработка любого IT-продукта.</a:t>
            </a:r>
            <a:br>
              <a:rPr lang="ru-RU" sz="1500" dirty="0"/>
            </a:br>
            <a:r>
              <a:rPr lang="ru-RU" sz="1500" dirty="0"/>
              <a:t>Он демонстрирует, что, </a:t>
            </a:r>
            <a:r>
              <a:rPr lang="ru-RU" sz="1500" b="1" dirty="0"/>
              <a:t>где и как будет расположено</a:t>
            </a:r>
            <a:r>
              <a:rPr lang="ru-RU" sz="1500" dirty="0"/>
              <a:t>, какого цвета будут кнопки и главное — </a:t>
            </a:r>
            <a:r>
              <a:rPr lang="ru-RU" sz="1500" b="1" dirty="0"/>
              <a:t>как все это будет работать</a:t>
            </a:r>
            <a:r>
              <a:rPr lang="ru-RU" sz="1500" dirty="0"/>
              <a:t>.</a:t>
            </a:r>
          </a:p>
          <a:p>
            <a:r>
              <a:rPr lang="ru-RU" sz="1500" dirty="0"/>
              <a:t>В UX-дизайне есть несколько видов макетов: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b="1" dirty="0"/>
              <a:t>вайрфрейм</a:t>
            </a:r>
            <a:r>
              <a:rPr lang="ru-RU" sz="1500" dirty="0"/>
              <a:t> — структуры,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b="1" dirty="0"/>
              <a:t>мокап</a:t>
            </a:r>
            <a:r>
              <a:rPr lang="ru-RU" sz="1500" dirty="0"/>
              <a:t>  — визуальная концепция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b="1" dirty="0"/>
              <a:t>прототип </a:t>
            </a:r>
            <a:r>
              <a:rPr lang="ru-RU" sz="1500" dirty="0"/>
              <a:t>— функциональности соответственно</a:t>
            </a:r>
          </a:p>
          <a:p>
            <a:r>
              <a:rPr lang="ru-RU" sz="1500" dirty="0"/>
              <a:t>Их разрабатывают последовательно.</a:t>
            </a:r>
          </a:p>
          <a:p>
            <a:endParaRPr lang="ru-RU" sz="1500" dirty="0">
              <a:solidFill>
                <a:srgbClr val="000000"/>
              </a:solidFill>
            </a:endParaRPr>
          </a:p>
          <a:p>
            <a:r>
              <a:rPr lang="ru-RU" sz="1500" b="0" i="0" dirty="0">
                <a:solidFill>
                  <a:srgbClr val="000000"/>
                </a:solidFill>
                <a:effectLst/>
              </a:rPr>
              <a:t>Если создаешь очень простой продукт с единственным возможным пользовательским сценарием (например, лендинг), можно ограничиться только мокапом или вайрфреймом + мокапом. Но в остальных случаях проектирование проходит все три стадии.</a:t>
            </a:r>
            <a:endParaRPr lang="ru-RU" sz="15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D321-CA26-319D-4A3B-0321D550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365125"/>
            <a:ext cx="4879609" cy="826677"/>
          </a:xfrm>
        </p:spPr>
        <p:txBody>
          <a:bodyPr>
            <a:normAutofit/>
          </a:bodyPr>
          <a:lstStyle/>
          <a:p>
            <a:r>
              <a:rPr lang="en-US" dirty="0"/>
              <a:t>Wireframe (</a:t>
            </a:r>
            <a:r>
              <a:rPr lang="ru-RU" dirty="0"/>
              <a:t>скелет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D9E0B-1358-65D8-B146-475C05CB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22" y="1556927"/>
            <a:ext cx="5320387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Wireframe — </a:t>
            </a:r>
            <a:r>
              <a:rPr lang="ru-RU" dirty="0"/>
              <a:t>«проволочный каркас» </a:t>
            </a:r>
          </a:p>
          <a:p>
            <a:pPr marL="0" indent="0">
              <a:buNone/>
            </a:pPr>
            <a:r>
              <a:rPr lang="en-US" dirty="0"/>
              <a:t>Wireframe</a:t>
            </a:r>
            <a:r>
              <a:rPr lang="ru-RU" dirty="0"/>
              <a:t> — это низко детализированное представление дизайна. Он чётко должен показывать:</a:t>
            </a:r>
          </a:p>
          <a:p>
            <a:r>
              <a:rPr lang="ru-RU" dirty="0"/>
              <a:t>Основные группы содержимого. </a:t>
            </a:r>
            <a:r>
              <a:rPr lang="ru-RU" b="1" dirty="0"/>
              <a:t>Что?</a:t>
            </a:r>
          </a:p>
          <a:p>
            <a:r>
              <a:rPr lang="ru-RU" dirty="0"/>
              <a:t>Информационную структуру. </a:t>
            </a:r>
            <a:r>
              <a:rPr lang="ru-RU" b="1" dirty="0"/>
              <a:t>Где?</a:t>
            </a:r>
          </a:p>
          <a:p>
            <a:r>
              <a:rPr lang="ru-RU" dirty="0"/>
              <a:t>Описание взаимодействия пользователя с интерфейсом и его примерную визуализацию. </a:t>
            </a:r>
            <a:r>
              <a:rPr lang="ru-RU" b="1" dirty="0"/>
              <a:t>Как?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ru-RU" dirty="0"/>
              <a:t>Это </a:t>
            </a:r>
            <a:r>
              <a:rPr lang="ru-RU" b="1" dirty="0"/>
              <a:t>скелет</a:t>
            </a:r>
            <a:r>
              <a:rPr lang="ru-RU" dirty="0"/>
              <a:t> вашего дизайна и запомните, что в вайрфрейме должны быть представлены </a:t>
            </a:r>
            <a:r>
              <a:rPr lang="ru-RU" b="1" dirty="0"/>
              <a:t>все важные элементы интерфейса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A1FE0-0407-D153-5852-5710E8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" t="7394" r="2062" b="8311"/>
          <a:stretch/>
        </p:blipFill>
        <p:spPr>
          <a:xfrm>
            <a:off x="6129403" y="12526"/>
            <a:ext cx="6062597" cy="2141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16BA97-A671-B796-9F5B-5F74127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3106190"/>
            <a:ext cx="6254663" cy="3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0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B65F-3875-E351-DBAD-BFA85987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66319"/>
            <a:ext cx="3007290" cy="712112"/>
          </a:xfrm>
        </p:spPr>
        <p:txBody>
          <a:bodyPr/>
          <a:lstStyle/>
          <a:p>
            <a:r>
              <a:rPr lang="en-US" dirty="0"/>
              <a:t>Wireframe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64F83-960A-6046-F7AB-3DF7ED8D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7" y="1253448"/>
            <a:ext cx="3958225" cy="52394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Нельзя уходить в детали</a:t>
            </a:r>
            <a:r>
              <a:rPr lang="ru-RU" dirty="0"/>
              <a:t>, но с другой стороны, нужно </a:t>
            </a:r>
            <a:r>
              <a:rPr lang="ru-RU" b="1" dirty="0"/>
              <a:t>создать цельное представление</a:t>
            </a:r>
            <a:r>
              <a:rPr lang="ru-RU" dirty="0"/>
              <a:t> конечного внешнего вида и </a:t>
            </a:r>
            <a:r>
              <a:rPr lang="ru-RU" b="1" dirty="0"/>
              <a:t>не пропустить ни одного важного элемента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Вы описываете фронт работ по проекту для всех задействованных лиц:</a:t>
            </a:r>
          </a:p>
          <a:p>
            <a:pPr>
              <a:spcBef>
                <a:spcPts val="0"/>
              </a:spcBef>
            </a:pPr>
            <a:r>
              <a:rPr lang="ru-RU" dirty="0"/>
              <a:t>разработчиков,</a:t>
            </a:r>
          </a:p>
          <a:p>
            <a:pPr>
              <a:spcBef>
                <a:spcPts val="0"/>
              </a:spcBef>
            </a:pPr>
            <a:r>
              <a:rPr lang="ru-RU" dirty="0"/>
              <a:t>дизайнеров,</a:t>
            </a:r>
          </a:p>
          <a:p>
            <a:pPr>
              <a:spcBef>
                <a:spcPts val="0"/>
              </a:spcBef>
            </a:pPr>
            <a:r>
              <a:rPr lang="ru-RU" dirty="0"/>
              <a:t>копирайтеров,</a:t>
            </a:r>
          </a:p>
          <a:p>
            <a:pPr>
              <a:spcBef>
                <a:spcPts val="0"/>
              </a:spcBef>
            </a:pPr>
            <a:r>
              <a:rPr lang="ru-RU" dirty="0"/>
              <a:t>менеджеров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всем им нужен хорошо сработанный вайрфрейм.</a:t>
            </a:r>
          </a:p>
          <a:p>
            <a:pPr marL="0" indent="0">
              <a:buNone/>
            </a:pPr>
            <a:r>
              <a:rPr lang="ru-RU" dirty="0"/>
              <a:t>По сути, вы создаёте карту города. Каждая улица должна на ней быть, но в очень упрощённом виде. Смотря на карту, вы можете оценить планирование города, но не можете увидеть его красоту.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E4753-8EE9-2B34-1CE4-05FFF74E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5753" b="4580"/>
          <a:stretch/>
        </p:blipFill>
        <p:spPr>
          <a:xfrm>
            <a:off x="4755767" y="739036"/>
            <a:ext cx="7436234" cy="2091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F6E93-1440-4D41-3768-64F1A742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4053" r="6355" b="3597"/>
          <a:stretch/>
        </p:blipFill>
        <p:spPr>
          <a:xfrm>
            <a:off x="4765871" y="3361706"/>
            <a:ext cx="7426129" cy="3496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56817-D1F6-A623-1D86-FD55C0C6A770}"/>
              </a:ext>
            </a:extLst>
          </p:cNvPr>
          <p:cNvSpPr txBox="1"/>
          <p:nvPr/>
        </p:nvSpPr>
        <p:spPr>
          <a:xfrm>
            <a:off x="4897676" y="332126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Lo-Fi: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2EDA-AAAC-9830-E9E7-7255254874B7}"/>
              </a:ext>
            </a:extLst>
          </p:cNvPr>
          <p:cNvSpPr txBox="1"/>
          <p:nvPr/>
        </p:nvSpPr>
        <p:spPr>
          <a:xfrm>
            <a:off x="4897676" y="3044012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Mid-Fi: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33854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3A94-B017-A248-E0AF-265DC30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9" y="265615"/>
            <a:ext cx="10515600" cy="829718"/>
          </a:xfrm>
        </p:spPr>
        <p:txBody>
          <a:bodyPr/>
          <a:lstStyle/>
          <a:p>
            <a:r>
              <a:rPr lang="en-US" dirty="0"/>
              <a:t>Wireframe: Lo-Fi, Mid-Fi, Hi-Fi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344E3-F776-7B83-5B5A-DBDB74FA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39" y="1095333"/>
            <a:ext cx="3933171" cy="5763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Вайрфреймы должны </a:t>
            </a:r>
            <a:r>
              <a:rPr lang="ru-RU" sz="1800" b="1" dirty="0"/>
              <a:t>создаваться быстро</a:t>
            </a:r>
            <a:r>
              <a:rPr lang="ru-RU" sz="1800" dirty="0"/>
              <a:t> и большую часть этого времени следует провести </a:t>
            </a:r>
            <a:r>
              <a:rPr lang="ru-RU" sz="1800" b="1" dirty="0"/>
              <a:t>за обсуждениями с командой и размышлениями</a:t>
            </a:r>
            <a:r>
              <a:rPr lang="ru-RU" sz="1800" dirty="0"/>
              <a:t>. Само таскание серых блоков по экрану должно занимать минимум времени.</a:t>
            </a:r>
          </a:p>
          <a:p>
            <a:pPr marL="0" indent="0">
              <a:buNone/>
            </a:pPr>
            <a:r>
              <a:rPr lang="ru-RU" sz="1800" dirty="0"/>
              <a:t>Внешний вид должен быть </a:t>
            </a:r>
            <a:r>
              <a:rPr lang="ru-RU" sz="1800" b="1" dirty="0"/>
              <a:t>эстетичным, но очень простым</a:t>
            </a:r>
            <a:r>
              <a:rPr lang="ru-RU" sz="1800" dirty="0"/>
              <a:t>.</a:t>
            </a:r>
            <a:br>
              <a:rPr lang="en-US" sz="1800" dirty="0"/>
            </a:br>
            <a:r>
              <a:rPr lang="ru-RU" sz="1800" b="1" dirty="0"/>
              <a:t>Чёрно-серо-белый</a:t>
            </a:r>
            <a:r>
              <a:rPr lang="ru-RU" sz="1800" dirty="0"/>
              <a:t> — типичная палитра вайрфрейма (вы можете добавить синий, чтобы обозначить ссылки).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Если, например, выбор пиктограмм или загрузка </a:t>
            </a:r>
            <a:r>
              <a:rPr lang="ru-RU" sz="1800" b="1" dirty="0"/>
              <a:t>картинок</a:t>
            </a:r>
            <a:r>
              <a:rPr lang="ru-RU" sz="1800" dirty="0"/>
              <a:t> занимает слишком много времени, их можно </a:t>
            </a:r>
            <a:r>
              <a:rPr lang="ru-RU" sz="1800" b="1" dirty="0"/>
              <a:t>заменить</a:t>
            </a:r>
            <a:r>
              <a:rPr lang="ru-RU" sz="1800" dirty="0"/>
              <a:t> </a:t>
            </a:r>
            <a:r>
              <a:rPr lang="ru-RU" sz="1800" b="1" dirty="0"/>
              <a:t>заглушками</a:t>
            </a:r>
            <a:r>
              <a:rPr lang="ru-RU" sz="1800" dirty="0"/>
              <a:t> — накрест перечёркнутыми прямоугольниками с соответствующим описанием. Вайрфрейм даёт неполное представление о конечном результате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905-2A58-C1C4-2DF3-6A707B931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" t="2958" r="2129" b="2934"/>
          <a:stretch/>
        </p:blipFill>
        <p:spPr>
          <a:xfrm>
            <a:off x="4096010" y="1265130"/>
            <a:ext cx="8104339" cy="54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CBE5-FE20-C34E-40FF-82517F99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377652"/>
            <a:ext cx="8355904" cy="837374"/>
          </a:xfrm>
        </p:spPr>
        <p:txBody>
          <a:bodyPr>
            <a:normAutofit/>
          </a:bodyPr>
          <a:lstStyle/>
          <a:p>
            <a:r>
              <a:rPr lang="ru-RU" dirty="0"/>
              <a:t>Когда использовать вайрфреймы?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AD93F-4FAF-D4E8-C5E0-282D8273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1" y="1449844"/>
            <a:ext cx="5630239" cy="503050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Как документация по продукту / задаче</a:t>
            </a:r>
          </a:p>
          <a:p>
            <a:pPr lvl="1"/>
            <a:r>
              <a:rPr lang="ru-RU" dirty="0"/>
              <a:t>Показывают взаимодействие пользователя с интерфейсом в отдельных статичных моментах</a:t>
            </a:r>
          </a:p>
          <a:p>
            <a:pPr lvl="1"/>
            <a:r>
              <a:rPr lang="ru-RU" dirty="0"/>
              <a:t>Их нужно сопровождать текстовыми комментариями.</a:t>
            </a:r>
          </a:p>
          <a:p>
            <a:r>
              <a:rPr lang="ru-RU" dirty="0"/>
              <a:t>Для обсуждения внутри команды</a:t>
            </a:r>
          </a:p>
          <a:p>
            <a:pPr lvl="1"/>
            <a:r>
              <a:rPr lang="ru-RU" dirty="0"/>
              <a:t>Если разработчики спрашивают, как что-то должно быть сделано, ответ может быть дан в виде быстро сделанного вайрфрейма.</a:t>
            </a:r>
          </a:p>
          <a:p>
            <a:r>
              <a:rPr lang="ru-RU" dirty="0"/>
              <a:t>Можно приспособить для юзабилити-тестирования (но не стоит!)</a:t>
            </a:r>
          </a:p>
          <a:p>
            <a:pPr lvl="1"/>
            <a:r>
              <a:rPr lang="ru-RU" dirty="0"/>
              <a:t>Могут пригодиться для получения отзывов во время начального «партизанского» исследования, когда вам срочно требуется озарение и вас не беспокоит методологическая чистота.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DEE5-7C06-898B-447E-B94535B2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27" y="1834864"/>
            <a:ext cx="5084436" cy="42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9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39F4C-83F9-8229-5585-B056F7AD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58" y="374552"/>
            <a:ext cx="6250757" cy="908917"/>
          </a:xfrm>
        </p:spPr>
        <p:txBody>
          <a:bodyPr/>
          <a:lstStyle/>
          <a:p>
            <a:r>
              <a:rPr lang="ru-RU" dirty="0"/>
              <a:t>Как создать </a:t>
            </a:r>
            <a:r>
              <a:rPr lang="en-US" dirty="0"/>
              <a:t>Wireframe</a:t>
            </a:r>
            <a:r>
              <a:rPr lang="ru-RU" dirty="0"/>
              <a:t>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4A26-621E-7A95-8267-96AE6769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58" y="1413118"/>
            <a:ext cx="4092018" cy="520449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  <a:br>
              <a:rPr lang="en-US" sz="2400" dirty="0"/>
            </a:br>
            <a:r>
              <a:rPr lang="ru-RU" sz="2400" dirty="0"/>
              <a:t>низко-детализированный можно нарисовать за несколько минут, высоко-детализированный — за 1-2 дня.</a:t>
            </a:r>
          </a:p>
          <a:p>
            <a:pPr marL="0" indent="0" algn="l">
              <a:buNone/>
            </a:pPr>
            <a:endParaRPr lang="ru-RU" sz="2400" dirty="0"/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  <a:br>
              <a:rPr lang="en-US" sz="2400" dirty="0"/>
            </a:br>
            <a:r>
              <a:rPr lang="ru-RU" sz="2400" dirty="0"/>
              <a:t>для </a:t>
            </a:r>
            <a:r>
              <a:rPr lang="en-US" sz="2400" dirty="0"/>
              <a:t>Lo-Fi</a:t>
            </a:r>
            <a:r>
              <a:rPr lang="ru-RU" sz="2400" dirty="0"/>
              <a:t> достаточно бумаги и карандаша,</a:t>
            </a:r>
            <a:br>
              <a:rPr lang="en-US" sz="2400" dirty="0"/>
            </a:br>
            <a:r>
              <a:rPr lang="ru-RU" sz="2400" dirty="0"/>
              <a:t>для </a:t>
            </a:r>
            <a:r>
              <a:rPr lang="en-US" sz="2400" dirty="0"/>
              <a:t>Mid/Hi-Fi</a:t>
            </a:r>
            <a:r>
              <a:rPr lang="ru-RU" sz="2400" dirty="0"/>
              <a:t> — любого графического / векторного специализированного редактора (</a:t>
            </a:r>
            <a:r>
              <a:rPr lang="en" sz="2400" b="1" dirty="0"/>
              <a:t>Sketch, Figma</a:t>
            </a:r>
            <a:r>
              <a:rPr lang="ru-RU" sz="2400" b="1" dirty="0"/>
              <a:t>, </a:t>
            </a:r>
            <a:r>
              <a:rPr lang="en-US" sz="2400" b="1" dirty="0"/>
              <a:t>Balsamiq</a:t>
            </a:r>
            <a:r>
              <a:rPr lang="en" sz="2400" dirty="0"/>
              <a:t>).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E0226-5A2B-CA3B-6176-84302D2B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6"/>
          <a:stretch/>
        </p:blipFill>
        <p:spPr>
          <a:xfrm>
            <a:off x="4950385" y="1524048"/>
            <a:ext cx="7241615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4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1B30-FBAD-2EB2-D6DE-D356011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40" y="274037"/>
            <a:ext cx="2658762" cy="711525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A46BD-B34F-9074-F2E2-7CC3B49B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44588"/>
            <a:ext cx="4464477" cy="55543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dirty="0"/>
              <a:t>Мокап</a:t>
            </a:r>
            <a:r>
              <a:rPr lang="ru-RU" dirty="0"/>
              <a:t> — это </a:t>
            </a:r>
            <a:r>
              <a:rPr lang="ru-RU" b="1" dirty="0"/>
              <a:t>дизайн-концепция</a:t>
            </a:r>
            <a:r>
              <a:rPr lang="ru-RU" dirty="0"/>
              <a:t> продукта.</a:t>
            </a:r>
            <a:br>
              <a:rPr lang="ru-RU" dirty="0"/>
            </a:br>
            <a:r>
              <a:rPr lang="ru-RU" dirty="0"/>
              <a:t>Упор на </a:t>
            </a:r>
            <a:r>
              <a:rPr lang="ru-RU" b="1" dirty="0"/>
              <a:t>визуальную часть</a:t>
            </a:r>
            <a:r>
              <a:rPr lang="ru-RU" dirty="0"/>
              <a:t>: мы нанизываем дизайн на утвержденную структуру (вайрфрейм).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Мокап нужен для того, чтобы:</a:t>
            </a:r>
          </a:p>
          <a:p>
            <a:pPr>
              <a:spcBef>
                <a:spcPts val="400"/>
              </a:spcBef>
            </a:pPr>
            <a:r>
              <a:rPr lang="ru-RU" b="1" dirty="0"/>
              <a:t>утвердить дизайн</a:t>
            </a:r>
            <a:r>
              <a:rPr lang="ru-RU" dirty="0"/>
              <a:t> продукта с клиентом </a:t>
            </a:r>
          </a:p>
          <a:p>
            <a:pPr>
              <a:spcBef>
                <a:spcPts val="400"/>
              </a:spcBef>
            </a:pPr>
            <a:r>
              <a:rPr lang="ru-RU" b="1" dirty="0"/>
              <a:t>провести фокус-группу </a:t>
            </a:r>
            <a:r>
              <a:rPr lang="ru-RU" dirty="0"/>
              <a:t>для выбора лучшего варианта дизайна.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Хороший мокап:</a:t>
            </a:r>
          </a:p>
          <a:p>
            <a:pPr>
              <a:spcBef>
                <a:spcPts val="400"/>
              </a:spcBef>
            </a:pPr>
            <a:r>
              <a:rPr lang="ru-RU" dirty="0"/>
              <a:t>представляет информационную структуру,</a:t>
            </a:r>
          </a:p>
          <a:p>
            <a:pPr>
              <a:spcBef>
                <a:spcPts val="400"/>
              </a:spcBef>
            </a:pPr>
            <a:r>
              <a:rPr lang="ru-RU" dirty="0"/>
              <a:t>визуализирует контент</a:t>
            </a:r>
          </a:p>
          <a:p>
            <a:pPr>
              <a:spcBef>
                <a:spcPts val="400"/>
              </a:spcBef>
            </a:pPr>
            <a:r>
              <a:rPr lang="ru-RU" dirty="0"/>
              <a:t>демонстрирует базовую функциональность в статике;</a:t>
            </a:r>
          </a:p>
          <a:p>
            <a:pPr>
              <a:spcBef>
                <a:spcPts val="400"/>
              </a:spcBef>
            </a:pPr>
            <a:r>
              <a:rPr lang="ru-RU" dirty="0"/>
              <a:t>позволяет оценить визуальную сторону продукта.</a:t>
            </a:r>
          </a:p>
          <a:p>
            <a:pPr marL="0" indent="0">
              <a:buNone/>
            </a:pPr>
            <a:r>
              <a:rPr lang="ru-RU" dirty="0"/>
              <a:t>Мокапы очень хороши </a:t>
            </a:r>
            <a:r>
              <a:rPr lang="ru-RU" b="1" dirty="0"/>
              <a:t>для получения одобрения от заинтересованных лиц</a:t>
            </a:r>
            <a:r>
              <a:rPr lang="ru-RU" dirty="0"/>
              <a:t>, не вовлечённых в разработку.</a:t>
            </a:r>
            <a:br>
              <a:rPr lang="ru-RU" dirty="0"/>
            </a:br>
            <a:r>
              <a:rPr lang="ru-RU" dirty="0"/>
              <a:t>Мокап воспринимается лучше, чем </a:t>
            </a:r>
            <a:r>
              <a:rPr lang="en-US" dirty="0"/>
              <a:t>wireframe</a:t>
            </a:r>
            <a:r>
              <a:rPr lang="ru-RU" dirty="0"/>
              <a:t>, и при этом создаётся быстрее прототипа.</a:t>
            </a:r>
            <a:br>
              <a:rPr lang="en-US" dirty="0"/>
            </a:br>
            <a:r>
              <a:rPr lang="ru-RU" dirty="0"/>
              <a:t>Они хороши </a:t>
            </a:r>
            <a:r>
              <a:rPr lang="ru-RU" b="1" dirty="0"/>
              <a:t>для сбора отзывов</a:t>
            </a:r>
            <a:r>
              <a:rPr lang="ru-RU" dirty="0"/>
              <a:t>, и их можно </a:t>
            </a:r>
            <a:r>
              <a:rPr lang="ru-RU" b="1" dirty="0"/>
              <a:t>использовать в документации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01217-85AA-F767-7186-4730248D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347" y="0"/>
            <a:ext cx="7379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568" y="158085"/>
            <a:ext cx="791858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spc="375" dirty="0"/>
              <a:t>Маркетинг</a:t>
            </a:r>
            <a:r>
              <a:rPr lang="ru-RU" sz="4000" spc="50" dirty="0"/>
              <a:t>овые / продуктовые</a:t>
            </a:r>
            <a:br>
              <a:rPr lang="ru-RU" sz="4000" spc="50" dirty="0"/>
            </a:br>
            <a:r>
              <a:rPr lang="ru-RU" sz="4000" spc="235" dirty="0"/>
              <a:t>исследования (маркетинг-микс)</a:t>
            </a:r>
          </a:p>
        </p:txBody>
      </p:sp>
      <p:sp>
        <p:nvSpPr>
          <p:cNvPr id="3" name="object 3"/>
          <p:cNvSpPr/>
          <p:nvPr/>
        </p:nvSpPr>
        <p:spPr>
          <a:xfrm>
            <a:off x="2708668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5425" y="2606664"/>
            <a:ext cx="3501390" cy="4488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600" dirty="0"/>
              <a:t>Нужен ли наш </a:t>
            </a:r>
            <a:r>
              <a:rPr sz="1600" b="1" dirty="0"/>
              <a:t>продукт</a:t>
            </a:r>
            <a:r>
              <a:rPr sz="1600" dirty="0"/>
              <a:t>?</a:t>
            </a:r>
          </a:p>
          <a:p>
            <a:pPr marL="12700">
              <a:lnSpc>
                <a:spcPts val="1664"/>
              </a:lnSpc>
            </a:pPr>
            <a:r>
              <a:rPr sz="1600" dirty="0"/>
              <a:t>Какие есть потребности у нашей ЦА?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23843" y="2629008"/>
            <a:ext cx="172466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/>
              <a:t>Тестирование продукта / дизайна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0928" y="2540790"/>
            <a:ext cx="1492885" cy="3533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600" b="1" spc="13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0" dirty="0">
                <a:latin typeface="Arial"/>
                <a:cs typeface="Arial"/>
              </a:rPr>
              <a:t>roduct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71100"/>
              </a:lnSpc>
              <a:spcBef>
                <a:spcPts val="1500"/>
              </a:spcBef>
            </a:pPr>
            <a:r>
              <a:rPr sz="3600" b="1" spc="10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00" dirty="0">
                <a:latin typeface="Arial"/>
                <a:cs typeface="Arial"/>
              </a:rPr>
              <a:t>rice </a:t>
            </a:r>
            <a:r>
              <a:rPr sz="3600" b="1" spc="12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20" dirty="0">
                <a:latin typeface="Arial"/>
                <a:cs typeface="Arial"/>
              </a:rPr>
              <a:t>lace </a:t>
            </a:r>
            <a:r>
              <a:rPr sz="3600" b="1" spc="135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5" dirty="0">
                <a:latin typeface="Arial"/>
                <a:cs typeface="Arial"/>
              </a:rPr>
              <a:t>romotion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4702" y="4542197"/>
            <a:ext cx="28638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b="1" dirty="0"/>
              <a:t>Где</a:t>
            </a:r>
            <a:r>
              <a:rPr lang="ru-RU" sz="1600" dirty="0"/>
              <a:t> / как эффективнее распространять наш продукт?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19870" y="4679521"/>
            <a:ext cx="201485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Исследование рынка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5425" y="5536584"/>
            <a:ext cx="3187308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b="1" dirty="0"/>
              <a:t>Продвижение</a:t>
            </a:r>
            <a:r>
              <a:rPr lang="ru-RU" sz="1600" dirty="0"/>
              <a:t>: какая маркетинговая кампания запоминается респондентам?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19870" y="5646675"/>
            <a:ext cx="28162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Тестирование / эффективность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44702" y="3687841"/>
            <a:ext cx="2173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Какую </a:t>
            </a:r>
            <a:r>
              <a:rPr sz="1600" b="1" dirty="0"/>
              <a:t>цену</a:t>
            </a:r>
            <a:r>
              <a:rPr sz="1600" dirty="0"/>
              <a:t> поставить?</a:t>
            </a:r>
          </a:p>
        </p:txBody>
      </p:sp>
      <p:sp>
        <p:nvSpPr>
          <p:cNvPr id="12" name="object 12"/>
          <p:cNvSpPr/>
          <p:nvPr/>
        </p:nvSpPr>
        <p:spPr>
          <a:xfrm>
            <a:off x="2708668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8668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8668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5077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5077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05077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05077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E6D77EFD-B79E-D41A-51E4-71E18FCBFB55}"/>
              </a:ext>
            </a:extLst>
          </p:cNvPr>
          <p:cNvGrpSpPr/>
          <p:nvPr/>
        </p:nvGrpSpPr>
        <p:grpSpPr>
          <a:xfrm>
            <a:off x="8819870" y="131017"/>
            <a:ext cx="3129463" cy="2047462"/>
            <a:chOff x="3485831" y="2975955"/>
            <a:chExt cx="3388857" cy="2191428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29B70BB7-F750-521E-75B6-7947CDBC6AC9}"/>
                </a:ext>
              </a:extLst>
            </p:cNvPr>
            <p:cNvSpPr/>
            <p:nvPr/>
          </p:nvSpPr>
          <p:spPr>
            <a:xfrm>
              <a:off x="3485831" y="2975955"/>
              <a:ext cx="3388857" cy="2191428"/>
            </a:xfrm>
            <a:custGeom>
              <a:avLst/>
              <a:gdLst/>
              <a:ahLst/>
              <a:cxnLst/>
              <a:rect l="l" t="t" r="r" b="b"/>
              <a:pathLst>
                <a:path w="9031605" h="2865754">
                  <a:moveTo>
                    <a:pt x="4515499" y="0"/>
                  </a:moveTo>
                  <a:lnTo>
                    <a:pt x="4515499" y="2865599"/>
                  </a:lnTo>
                </a:path>
                <a:path w="9031605" h="2865754">
                  <a:moveTo>
                    <a:pt x="0" y="1432799"/>
                  </a:moveTo>
                  <a:lnTo>
                    <a:pt x="9030999" y="1432799"/>
                  </a:lnTo>
                </a:path>
              </a:pathLst>
            </a:custGeom>
            <a:ln w="126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5B404245-A522-147C-6402-170A84C3B028}"/>
                </a:ext>
              </a:extLst>
            </p:cNvPr>
            <p:cNvSpPr/>
            <p:nvPr/>
          </p:nvSpPr>
          <p:spPr>
            <a:xfrm>
              <a:off x="4690471" y="3561007"/>
              <a:ext cx="968094" cy="968094"/>
            </a:xfrm>
            <a:custGeom>
              <a:avLst/>
              <a:gdLst/>
              <a:ahLst/>
              <a:cxnLst/>
              <a:rect l="l" t="t" r="r" b="b"/>
              <a:pathLst>
                <a:path w="1531620" h="1531620">
                  <a:moveTo>
                    <a:pt x="765809" y="1531619"/>
                  </a:moveTo>
                  <a:lnTo>
                    <a:pt x="717378" y="1530113"/>
                  </a:lnTo>
                  <a:lnTo>
                    <a:pt x="669748" y="1525653"/>
                  </a:lnTo>
                  <a:lnTo>
                    <a:pt x="623007" y="1518329"/>
                  </a:lnTo>
                  <a:lnTo>
                    <a:pt x="577247" y="1508231"/>
                  </a:lnTo>
                  <a:lnTo>
                    <a:pt x="532556" y="1495449"/>
                  </a:lnTo>
                  <a:lnTo>
                    <a:pt x="489024" y="1480072"/>
                  </a:lnTo>
                  <a:lnTo>
                    <a:pt x="446742" y="1462190"/>
                  </a:lnTo>
                  <a:lnTo>
                    <a:pt x="405798" y="1441893"/>
                  </a:lnTo>
                  <a:lnTo>
                    <a:pt x="366283" y="1419270"/>
                  </a:lnTo>
                  <a:lnTo>
                    <a:pt x="328286" y="1394412"/>
                  </a:lnTo>
                  <a:lnTo>
                    <a:pt x="291896" y="1367407"/>
                  </a:lnTo>
                  <a:lnTo>
                    <a:pt x="257204" y="1338346"/>
                  </a:lnTo>
                  <a:lnTo>
                    <a:pt x="224300" y="1307319"/>
                  </a:lnTo>
                  <a:lnTo>
                    <a:pt x="193272" y="1274414"/>
                  </a:lnTo>
                  <a:lnTo>
                    <a:pt x="164211" y="1239722"/>
                  </a:lnTo>
                  <a:lnTo>
                    <a:pt x="137207" y="1203333"/>
                  </a:lnTo>
                  <a:lnTo>
                    <a:pt x="112349" y="1165336"/>
                  </a:lnTo>
                  <a:lnTo>
                    <a:pt x="89726" y="1125820"/>
                  </a:lnTo>
                  <a:lnTo>
                    <a:pt x="69429" y="1084877"/>
                  </a:lnTo>
                  <a:lnTo>
                    <a:pt x="51547" y="1042594"/>
                  </a:lnTo>
                  <a:lnTo>
                    <a:pt x="36170" y="999063"/>
                  </a:lnTo>
                  <a:lnTo>
                    <a:pt x="23388" y="954372"/>
                  </a:lnTo>
                  <a:lnTo>
                    <a:pt x="13290" y="908611"/>
                  </a:lnTo>
                  <a:lnTo>
                    <a:pt x="5966" y="861871"/>
                  </a:lnTo>
                  <a:lnTo>
                    <a:pt x="1506" y="814240"/>
                  </a:lnTo>
                  <a:lnTo>
                    <a:pt x="0" y="765809"/>
                  </a:lnTo>
                  <a:lnTo>
                    <a:pt x="1506" y="717378"/>
                  </a:lnTo>
                  <a:lnTo>
                    <a:pt x="5966" y="669748"/>
                  </a:lnTo>
                  <a:lnTo>
                    <a:pt x="13290" y="623007"/>
                  </a:lnTo>
                  <a:lnTo>
                    <a:pt x="23388" y="577247"/>
                  </a:lnTo>
                  <a:lnTo>
                    <a:pt x="36170" y="532556"/>
                  </a:lnTo>
                  <a:lnTo>
                    <a:pt x="51547" y="489024"/>
                  </a:lnTo>
                  <a:lnTo>
                    <a:pt x="69429" y="446742"/>
                  </a:lnTo>
                  <a:lnTo>
                    <a:pt x="89726" y="405798"/>
                  </a:lnTo>
                  <a:lnTo>
                    <a:pt x="112349" y="366283"/>
                  </a:lnTo>
                  <a:lnTo>
                    <a:pt x="137207" y="328286"/>
                  </a:lnTo>
                  <a:lnTo>
                    <a:pt x="164211" y="291896"/>
                  </a:lnTo>
                  <a:lnTo>
                    <a:pt x="193272" y="257204"/>
                  </a:lnTo>
                  <a:lnTo>
                    <a:pt x="224300" y="224300"/>
                  </a:lnTo>
                  <a:lnTo>
                    <a:pt x="257204" y="193272"/>
                  </a:lnTo>
                  <a:lnTo>
                    <a:pt x="291896" y="164211"/>
                  </a:lnTo>
                  <a:lnTo>
                    <a:pt x="328286" y="137207"/>
                  </a:lnTo>
                  <a:lnTo>
                    <a:pt x="366283" y="112349"/>
                  </a:lnTo>
                  <a:lnTo>
                    <a:pt x="405798" y="89726"/>
                  </a:lnTo>
                  <a:lnTo>
                    <a:pt x="446742" y="69429"/>
                  </a:lnTo>
                  <a:lnTo>
                    <a:pt x="489024" y="51547"/>
                  </a:lnTo>
                  <a:lnTo>
                    <a:pt x="532556" y="36170"/>
                  </a:lnTo>
                  <a:lnTo>
                    <a:pt x="577247" y="23388"/>
                  </a:lnTo>
                  <a:lnTo>
                    <a:pt x="623007" y="13290"/>
                  </a:lnTo>
                  <a:lnTo>
                    <a:pt x="669748" y="5966"/>
                  </a:lnTo>
                  <a:lnTo>
                    <a:pt x="717378" y="1506"/>
                  </a:lnTo>
                  <a:lnTo>
                    <a:pt x="765809" y="0"/>
                  </a:lnTo>
                  <a:lnTo>
                    <a:pt x="816388" y="1670"/>
                  </a:lnTo>
                  <a:lnTo>
                    <a:pt x="866470" y="6641"/>
                  </a:lnTo>
                  <a:lnTo>
                    <a:pt x="915909" y="14850"/>
                  </a:lnTo>
                  <a:lnTo>
                    <a:pt x="964555" y="26237"/>
                  </a:lnTo>
                  <a:lnTo>
                    <a:pt x="1012259" y="40738"/>
                  </a:lnTo>
                  <a:lnTo>
                    <a:pt x="1058872" y="58293"/>
                  </a:lnTo>
                  <a:lnTo>
                    <a:pt x="1104246" y="78840"/>
                  </a:lnTo>
                  <a:lnTo>
                    <a:pt x="1148232" y="102318"/>
                  </a:lnTo>
                  <a:lnTo>
                    <a:pt x="1190681" y="128664"/>
                  </a:lnTo>
                  <a:lnTo>
                    <a:pt x="1231444" y="157818"/>
                  </a:lnTo>
                  <a:lnTo>
                    <a:pt x="1270373" y="189717"/>
                  </a:lnTo>
                  <a:lnTo>
                    <a:pt x="1307319" y="224300"/>
                  </a:lnTo>
                  <a:lnTo>
                    <a:pt x="1341902" y="261245"/>
                  </a:lnTo>
                  <a:lnTo>
                    <a:pt x="1373801" y="300174"/>
                  </a:lnTo>
                  <a:lnTo>
                    <a:pt x="1402954" y="340937"/>
                  </a:lnTo>
                  <a:lnTo>
                    <a:pt x="1429301" y="383386"/>
                  </a:lnTo>
                  <a:lnTo>
                    <a:pt x="1452778" y="427372"/>
                  </a:lnTo>
                  <a:lnTo>
                    <a:pt x="1473326" y="472746"/>
                  </a:lnTo>
                  <a:lnTo>
                    <a:pt x="1490881" y="519360"/>
                  </a:lnTo>
                  <a:lnTo>
                    <a:pt x="1505382" y="567064"/>
                  </a:lnTo>
                  <a:lnTo>
                    <a:pt x="1516769" y="615709"/>
                  </a:lnTo>
                  <a:lnTo>
                    <a:pt x="1524978" y="665148"/>
                  </a:lnTo>
                  <a:lnTo>
                    <a:pt x="1529949" y="715231"/>
                  </a:lnTo>
                  <a:lnTo>
                    <a:pt x="1531619" y="765809"/>
                  </a:lnTo>
                  <a:lnTo>
                    <a:pt x="1530113" y="814240"/>
                  </a:lnTo>
                  <a:lnTo>
                    <a:pt x="1525653" y="861871"/>
                  </a:lnTo>
                  <a:lnTo>
                    <a:pt x="1518329" y="908611"/>
                  </a:lnTo>
                  <a:lnTo>
                    <a:pt x="1508231" y="954372"/>
                  </a:lnTo>
                  <a:lnTo>
                    <a:pt x="1495449" y="999063"/>
                  </a:lnTo>
                  <a:lnTo>
                    <a:pt x="1480072" y="1042594"/>
                  </a:lnTo>
                  <a:lnTo>
                    <a:pt x="1462190" y="1084877"/>
                  </a:lnTo>
                  <a:lnTo>
                    <a:pt x="1441893" y="1125820"/>
                  </a:lnTo>
                  <a:lnTo>
                    <a:pt x="1419270" y="1165336"/>
                  </a:lnTo>
                  <a:lnTo>
                    <a:pt x="1394412" y="1203333"/>
                  </a:lnTo>
                  <a:lnTo>
                    <a:pt x="1367407" y="1239722"/>
                  </a:lnTo>
                  <a:lnTo>
                    <a:pt x="1338346" y="1274414"/>
                  </a:lnTo>
                  <a:lnTo>
                    <a:pt x="1307319" y="1307319"/>
                  </a:lnTo>
                  <a:lnTo>
                    <a:pt x="1274414" y="1338346"/>
                  </a:lnTo>
                  <a:lnTo>
                    <a:pt x="1239723" y="1367407"/>
                  </a:lnTo>
                  <a:lnTo>
                    <a:pt x="1203333" y="1394412"/>
                  </a:lnTo>
                  <a:lnTo>
                    <a:pt x="1165336" y="1419270"/>
                  </a:lnTo>
                  <a:lnTo>
                    <a:pt x="1125821" y="1441893"/>
                  </a:lnTo>
                  <a:lnTo>
                    <a:pt x="1084877" y="1462190"/>
                  </a:lnTo>
                  <a:lnTo>
                    <a:pt x="1042594" y="1480072"/>
                  </a:lnTo>
                  <a:lnTo>
                    <a:pt x="999063" y="1495449"/>
                  </a:lnTo>
                  <a:lnTo>
                    <a:pt x="954372" y="1508231"/>
                  </a:lnTo>
                  <a:lnTo>
                    <a:pt x="908611" y="1518329"/>
                  </a:lnTo>
                  <a:lnTo>
                    <a:pt x="861871" y="1525653"/>
                  </a:lnTo>
                  <a:lnTo>
                    <a:pt x="814240" y="1530113"/>
                  </a:lnTo>
                  <a:lnTo>
                    <a:pt x="765809" y="153161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0DCC435F-424D-C200-5ABF-B05C2136A4C5}"/>
              </a:ext>
            </a:extLst>
          </p:cNvPr>
          <p:cNvSpPr txBox="1"/>
          <p:nvPr/>
        </p:nvSpPr>
        <p:spPr>
          <a:xfrm>
            <a:off x="8863939" y="341916"/>
            <a:ext cx="1110620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125" dirty="0">
                <a:latin typeface="Arial"/>
                <a:cs typeface="Arial"/>
              </a:rPr>
              <a:t>Product</a:t>
            </a:r>
            <a:endParaRPr dirty="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  <a:spcBef>
                <a:spcPts val="395"/>
              </a:spcBef>
            </a:pPr>
            <a:r>
              <a:rPr sz="1400" spc="120" dirty="0">
                <a:latin typeface="Arial"/>
                <a:cs typeface="Arial"/>
              </a:rPr>
              <a:t>продукт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90DE8B2-0BE9-F6F4-0305-9E726B05D35C}"/>
              </a:ext>
            </a:extLst>
          </p:cNvPr>
          <p:cNvSpPr txBox="1"/>
          <p:nvPr/>
        </p:nvSpPr>
        <p:spPr>
          <a:xfrm>
            <a:off x="10879055" y="352873"/>
            <a:ext cx="908820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90" dirty="0">
                <a:latin typeface="Arial"/>
                <a:cs typeface="Arial"/>
              </a:rPr>
              <a:t>Price</a:t>
            </a:r>
            <a:endParaRPr dirty="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395"/>
              </a:spcBef>
            </a:pPr>
            <a:r>
              <a:rPr sz="1400" spc="105" dirty="0">
                <a:latin typeface="Arial"/>
                <a:cs typeface="Arial"/>
              </a:rPr>
              <a:t>цена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86314DF-BED5-9C98-476F-B74ED3FFF87A}"/>
              </a:ext>
            </a:extLst>
          </p:cNvPr>
          <p:cNvSpPr txBox="1"/>
          <p:nvPr/>
        </p:nvSpPr>
        <p:spPr>
          <a:xfrm>
            <a:off x="8819871" y="1417524"/>
            <a:ext cx="1539198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5"/>
              </a:spcBef>
            </a:pPr>
            <a:r>
              <a:rPr b="1" spc="135" dirty="0">
                <a:latin typeface="Arial"/>
                <a:cs typeface="Arial"/>
              </a:rPr>
              <a:t>Promotion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400" spc="145" dirty="0">
                <a:latin typeface="Arial"/>
                <a:cs typeface="Arial"/>
              </a:rPr>
              <a:t>продвижение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6A12E7F-BFB2-841A-CF38-0D283D83CAB1}"/>
              </a:ext>
            </a:extLst>
          </p:cNvPr>
          <p:cNvSpPr txBox="1"/>
          <p:nvPr/>
        </p:nvSpPr>
        <p:spPr>
          <a:xfrm>
            <a:off x="10879054" y="1402004"/>
            <a:ext cx="1000547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105" dirty="0">
                <a:latin typeface="Arial"/>
                <a:cs typeface="Arial"/>
              </a:rPr>
              <a:t>Place</a:t>
            </a:r>
            <a:endParaRPr dirty="0">
              <a:latin typeface="Arial"/>
              <a:cs typeface="Arial"/>
            </a:endParaRPr>
          </a:p>
          <a:p>
            <a:pPr marL="74295">
              <a:lnSpc>
                <a:spcPct val="100000"/>
              </a:lnSpc>
              <a:spcBef>
                <a:spcPts val="395"/>
              </a:spcBef>
            </a:pPr>
            <a:r>
              <a:rPr sz="1400" spc="80" dirty="0">
                <a:latin typeface="Arial"/>
                <a:cs typeface="Arial"/>
              </a:rPr>
              <a:t>место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1BFE6E8A-CAB8-786F-D509-BDC4745C0E61}"/>
              </a:ext>
            </a:extLst>
          </p:cNvPr>
          <p:cNvSpPr txBox="1"/>
          <p:nvPr/>
        </p:nvSpPr>
        <p:spPr>
          <a:xfrm>
            <a:off x="10014315" y="811099"/>
            <a:ext cx="86999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560" dirty="0">
                <a:solidFill>
                  <a:srgbClr val="FFFFFF"/>
                </a:solidFill>
                <a:latin typeface="Arial"/>
                <a:cs typeface="Arial"/>
              </a:rPr>
              <a:t>4Р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D369-1A05-F22F-29E3-F1A65E54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365126"/>
            <a:ext cx="2739887" cy="877266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EE356-526A-17A0-F094-998245B6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57" y="1242392"/>
            <a:ext cx="4438135" cy="5250482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Мокап можно презентовать как 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статичные картинки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или как 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макет, сделанный с помощью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специальных инструментов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: 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InVision, Sketch Cloud, Figma Preview Mode. 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Эти инструменты </a:t>
            </a:r>
            <a:r>
              <a:rPr lang="ru-RU" i="0" dirty="0">
                <a:solidFill>
                  <a:srgbClr val="000000"/>
                </a:solidFill>
                <a:effectLst/>
                <a:latin typeface="Stratos"/>
              </a:rPr>
              <a:t>позволяют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фиксировать элементы</a:t>
            </a:r>
            <a:r>
              <a:rPr lang="ru-RU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(например, хедер)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при скролле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смотреть макет через браузер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, что придает ему больше реалистичности. Еще с помощью программ можно показать, как дизайн будет выглядеть на носителе,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добавить анимацию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 так картинка получается более сочной.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Дизайнер может использовать для мокапа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иллюстрации, близкие по стилю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, а после утверждения с клиентом — обратиться к иллюстратору или подключить его в процессе работы и утверждать мокап с готовым визуалом.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4C72B-D9AC-39B8-6A0C-F9825C11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 r="2715"/>
          <a:stretch/>
        </p:blipFill>
        <p:spPr>
          <a:xfrm>
            <a:off x="4917994" y="565150"/>
            <a:ext cx="727813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5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4D35-D826-FCD4-2FA8-E1C5ABC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054"/>
          </a:xfrm>
        </p:spPr>
        <p:txBody>
          <a:bodyPr/>
          <a:lstStyle/>
          <a:p>
            <a:r>
              <a:rPr lang="ru-RU" dirty="0"/>
              <a:t>Как создавать мокапы?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6A677-36E0-DDB1-B2CB-065BD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4" y="1759637"/>
            <a:ext cx="4217545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</a:p>
          <a:p>
            <a:pPr marL="0" indent="0" algn="l">
              <a:buNone/>
            </a:pPr>
            <a:r>
              <a:rPr lang="ru-RU" sz="2400" dirty="0"/>
              <a:t>первая страница занимает 2-4 дня.</a:t>
            </a:r>
            <a:br>
              <a:rPr lang="ru-RU" sz="2400" dirty="0"/>
            </a:br>
            <a:r>
              <a:rPr lang="ru-RU" sz="2400" dirty="0"/>
              <a:t>Дальше, когда уже знаешь, в какой стилистике работать — процесс идет быстрее.</a:t>
            </a:r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</a:p>
          <a:p>
            <a:pPr marL="0" indent="0" algn="l">
              <a:buNone/>
            </a:pPr>
            <a:r>
              <a:rPr lang="en" sz="2400" dirty="0"/>
              <a:t>Sketch, Figma, Adobe XD.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73A40-29C3-9DF3-1482-42B42B86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76" y="1263192"/>
            <a:ext cx="7066523" cy="54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D6A5-166D-FAF2-F683-E8930AB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83" y="330135"/>
            <a:ext cx="4134633" cy="824848"/>
          </a:xfrm>
        </p:spPr>
        <p:txBody>
          <a:bodyPr/>
          <a:lstStyle/>
          <a:p>
            <a:r>
              <a:rPr lang="ru-RU" dirty="0"/>
              <a:t>Прототипы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E9823-0523-3D0F-FD82-14D7B32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1253330"/>
            <a:ext cx="6141736" cy="56046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Прототип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 это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интерактивная модель продукта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 В отличие от вайрфрейма и мокапа, он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кликабельный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 Прототип показывает не только как будет выглядеть конечный продукт, но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как он будет работать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0" indent="0">
              <a:buNone/>
            </a:pPr>
            <a:r>
              <a:rPr lang="ru-RU" dirty="0"/>
              <a:t>Он должен позволять пользователю:</a:t>
            </a:r>
          </a:p>
          <a:p>
            <a:pPr>
              <a:spcBef>
                <a:spcPts val="500"/>
              </a:spcBef>
            </a:pPr>
            <a:r>
              <a:rPr lang="ru-RU" dirty="0"/>
              <a:t>Оценить содержание и интерфейс;</a:t>
            </a:r>
          </a:p>
          <a:p>
            <a:pPr>
              <a:spcBef>
                <a:spcPts val="500"/>
              </a:spcBef>
            </a:pPr>
            <a:r>
              <a:rPr lang="ru-RU" b="1" dirty="0"/>
              <a:t>Протестировать</a:t>
            </a:r>
            <a:r>
              <a:rPr lang="ru-RU" dirty="0"/>
              <a:t> основные способы взаимодействия, как если бы это был готовый продукт.</a:t>
            </a:r>
          </a:p>
          <a:p>
            <a:pPr marL="0" indent="0">
              <a:buNone/>
            </a:pPr>
            <a:r>
              <a:rPr lang="ru-RU" dirty="0"/>
              <a:t>Он может не выглядеть в точности как конечный продукт, но определённо не должен быть наброском в оттенках серого.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Взаимодействия</a:t>
            </a:r>
            <a:r>
              <a:rPr lang="ru-RU" dirty="0"/>
              <a:t> должны быть аккуратно смоделированы и быть </a:t>
            </a:r>
            <a:r>
              <a:rPr lang="ru-RU" b="1" dirty="0"/>
              <a:t>максимально похожими на то, что будет в конечном продукте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Делаем с помощью:</a:t>
            </a:r>
          </a:p>
          <a:p>
            <a:pPr>
              <a:spcBef>
                <a:spcPts val="400"/>
              </a:spcBef>
            </a:pPr>
            <a:r>
              <a:rPr lang="ru-RU" dirty="0"/>
              <a:t>Программирования / </a:t>
            </a:r>
            <a:r>
              <a:rPr lang="en-US" dirty="0"/>
              <a:t>Frontend (HTML+CSS+JS)</a:t>
            </a:r>
            <a:endParaRPr lang="ru-RU" dirty="0"/>
          </a:p>
          <a:p>
            <a:pPr>
              <a:spcBef>
                <a:spcPts val="400"/>
              </a:spcBef>
            </a:pPr>
            <a:r>
              <a:rPr lang="ru-RU" dirty="0"/>
              <a:t>Специальных инструментов (из </a:t>
            </a:r>
            <a:r>
              <a:rPr lang="en-US" dirty="0"/>
              <a:t>wireframe </a:t>
            </a:r>
            <a:r>
              <a:rPr lang="ru-RU" dirty="0"/>
              <a:t>или мокапа)</a:t>
            </a:r>
          </a:p>
          <a:p>
            <a:pPr>
              <a:spcBef>
                <a:spcPts val="400"/>
              </a:spcBef>
            </a:pPr>
            <a:r>
              <a:rPr lang="en-US" dirty="0"/>
              <a:t>Zero coding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746314-F0D7-CA84-94C7-22D6BC28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7" y="0"/>
            <a:ext cx="5518403" cy="4138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9CABFD-1A8E-D3ED-349F-577E34D4CDA9}"/>
              </a:ext>
            </a:extLst>
          </p:cNvPr>
          <p:cNvSpPr txBox="1"/>
          <p:nvPr/>
        </p:nvSpPr>
        <p:spPr>
          <a:xfrm>
            <a:off x="6673597" y="4260915"/>
            <a:ext cx="5411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Прототип нужен, чтобы протестировать функциональность продукта и исправить ошибки, прежде чем отдавать проект в разработку.</a:t>
            </a:r>
          </a:p>
          <a:p>
            <a:pPr algn="l"/>
            <a:r>
              <a:rPr lang="ru-RU" b="0" i="0" u="sng" dirty="0">
                <a:solidFill>
                  <a:srgbClr val="000000"/>
                </a:solidFill>
                <a:effectLst/>
                <a:latin typeface="inherit"/>
              </a:rPr>
              <a:t>Время создания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: 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если дизайн-концепция готова, остается только пролинковать страницы — на это уходит 1-2 дня.</a:t>
            </a:r>
            <a:br>
              <a:rPr lang="en-US" b="0" i="0" dirty="0">
                <a:solidFill>
                  <a:srgbClr val="000000"/>
                </a:solidFill>
                <a:effectLst/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Иногда этап мокапа пропускают и делают прототип на основе детализированных вайрфреймов.</a:t>
            </a:r>
          </a:p>
          <a:p>
            <a:pPr algn="l"/>
            <a:r>
              <a:rPr lang="ru-RU" b="0" i="0" u="sng" dirty="0">
                <a:solidFill>
                  <a:srgbClr val="000000"/>
                </a:solidFill>
                <a:effectLst/>
                <a:latin typeface="inherit"/>
              </a:rPr>
              <a:t>Где создается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: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Sketch, Figma, Adobe XD, InVision.</a:t>
            </a:r>
          </a:p>
        </p:txBody>
      </p:sp>
    </p:spTree>
    <p:extLst>
      <p:ext uri="{BB962C8B-B14F-4D97-AF65-F5344CB8AC3E}">
        <p14:creationId xmlns:p14="http://schemas.microsoft.com/office/powerpoint/2010/main" val="4284618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22627" y="479194"/>
            <a:ext cx="49912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lang="en-US" spc="275" dirty="0">
                <a:solidFill>
                  <a:srgbClr val="000000"/>
                </a:solidFill>
              </a:rPr>
              <a:t>Screenﬂow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627" y="2731026"/>
            <a:ext cx="4774924" cy="3584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734515"/>
            <a:ext cx="4774925" cy="3581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B103FC-67A8-BC3B-7757-01F68FC7D811}"/>
              </a:ext>
            </a:extLst>
          </p:cNvPr>
          <p:cNvSpPr txBox="1"/>
          <p:nvPr/>
        </p:nvSpPr>
        <p:spPr>
          <a:xfrm>
            <a:off x="622627" y="1303744"/>
            <a:ext cx="760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Наиболее простой способ создать прототип — перелинковать картинки с экранами.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BC8C-A5FF-8F3A-E812-6EBA631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75064"/>
            <a:ext cx="4459357" cy="956779"/>
          </a:xfrm>
        </p:spPr>
        <p:txBody>
          <a:bodyPr/>
          <a:lstStyle/>
          <a:p>
            <a:r>
              <a:rPr lang="ru-RU" dirty="0"/>
              <a:t>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EC6EE-CFB6-3398-E968-DAEED88C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835564"/>
            <a:ext cx="38530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 это — </a:t>
            </a:r>
            <a:r>
              <a:rPr lang="en-US" dirty="0"/>
              <a:t>wireframe / </a:t>
            </a:r>
            <a:r>
              <a:rPr lang="ru-RU" dirty="0"/>
              <a:t>мокап или прототип?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7674-B0FB-F8B5-7C70-48E7F50D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4787549" y="6763"/>
            <a:ext cx="7404451" cy="6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1236"/>
            <a:ext cx="11506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Инструменты для создания</a:t>
            </a:r>
            <a:br>
              <a:rPr lang="ru-RU" b="0" dirty="0">
                <a:solidFill>
                  <a:srgbClr val="000000"/>
                </a:solidFill>
                <a:latin typeface="+mj-lt"/>
              </a:rPr>
            </a:br>
            <a:r>
              <a:rPr lang="en-US" sz="3200" b="0" dirty="0">
                <a:solidFill>
                  <a:srgbClr val="000000"/>
                </a:solidFill>
                <a:latin typeface="+mj-lt"/>
              </a:rPr>
              <a:t>wireframes / </a:t>
            </a:r>
            <a:r>
              <a:rPr lang="ru-RU" sz="3200" b="0" dirty="0">
                <a:solidFill>
                  <a:srgbClr val="000000"/>
                </a:solidFill>
                <a:latin typeface="+mj-lt"/>
              </a:rPr>
              <a:t>мокапов / прототипов</a:t>
            </a:r>
            <a:endParaRPr sz="32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600200"/>
            <a:ext cx="2994765" cy="4994957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b="1" spc="165" dirty="0">
                <a:latin typeface="Arial"/>
                <a:cs typeface="Arial"/>
              </a:rPr>
              <a:t>Figma</a:t>
            </a:r>
            <a:r>
              <a:rPr lang="en-US" sz="2000" spc="165" dirty="0">
                <a:latin typeface="Arial"/>
                <a:cs typeface="Arial"/>
              </a:rPr>
              <a:t>	 </a:t>
            </a:r>
            <a:r>
              <a:rPr lang="en-US" sz="2000" spc="165" dirty="0">
                <a:solidFill>
                  <a:srgbClr val="7030A0"/>
                </a:solidFill>
                <a:latin typeface="Arial"/>
                <a:cs typeface="Arial"/>
              </a:rPr>
              <a:t>(WMP)</a:t>
            </a:r>
            <a:endParaRPr lang="ru-RU" sz="2000" spc="305" dirty="0">
              <a:solidFill>
                <a:srgbClr val="0034EC"/>
              </a:solidFill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30" dirty="0">
                <a:latin typeface="Arial"/>
                <a:cs typeface="Arial"/>
              </a:rPr>
              <a:t>Balsamiq	 </a:t>
            </a:r>
            <a:r>
              <a:rPr lang="en-US" sz="2000" spc="130" dirty="0">
                <a:solidFill>
                  <a:srgbClr val="7030A0"/>
                </a:solidFill>
                <a:latin typeface="Arial"/>
                <a:cs typeface="Arial"/>
              </a:rPr>
              <a:t>(WP)</a:t>
            </a:r>
            <a:r>
              <a:rPr lang="en-US" sz="2000" spc="130" dirty="0">
                <a:latin typeface="Arial"/>
                <a:cs typeface="Arial"/>
              </a:rPr>
              <a:t>	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65" dirty="0">
                <a:latin typeface="Arial"/>
                <a:cs typeface="Arial"/>
              </a:rPr>
              <a:t>Moqups	</a:t>
            </a:r>
            <a:r>
              <a:rPr lang="en-US" sz="2000" spc="130" dirty="0">
                <a:solidFill>
                  <a:srgbClr val="7030A0"/>
                </a:solidFill>
                <a:latin typeface="Arial"/>
                <a:cs typeface="Arial"/>
              </a:rPr>
              <a:t> (WP)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5" dirty="0">
                <a:latin typeface="Arial"/>
                <a:cs typeface="Arial"/>
              </a:rPr>
              <a:t>Sketch	 </a:t>
            </a:r>
            <a:r>
              <a:rPr lang="en-US" sz="2000" spc="95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95" dirty="0">
                <a:latin typeface="Arial"/>
                <a:cs typeface="Arial"/>
              </a:rPr>
              <a:t>inVision	 </a:t>
            </a:r>
            <a:r>
              <a:rPr lang="en-US" sz="2000" spc="95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Marvel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Adobe XD</a:t>
            </a:r>
            <a:r>
              <a:rPr lang="en-US" sz="2000" spc="165" dirty="0">
                <a:solidFill>
                  <a:srgbClr val="7030A0"/>
                </a:solidFill>
                <a:latin typeface="Arial"/>
                <a:cs typeface="Arial"/>
              </a:rPr>
              <a:t> 	 (WMP)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Webflow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ProtoPie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Framer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60" dirty="0">
                <a:latin typeface="Arial"/>
                <a:cs typeface="Arial"/>
              </a:rPr>
              <a:t>Whiteboard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25" dirty="0">
                <a:latin typeface="Arial"/>
                <a:cs typeface="Arial"/>
              </a:rPr>
              <a:t>Flinto</a:t>
            </a:r>
            <a:r>
              <a:rPr lang="ru-RU" sz="2000" spc="125" dirty="0">
                <a:latin typeface="Arial"/>
                <a:cs typeface="Arial"/>
              </a:rPr>
              <a:t>	 </a:t>
            </a:r>
            <a:r>
              <a:rPr lang="ru-RU" sz="2000" spc="125" dirty="0">
                <a:solidFill>
                  <a:srgbClr val="7030A0"/>
                </a:solidFill>
                <a:latin typeface="Arial"/>
                <a:cs typeface="Arial"/>
              </a:rPr>
              <a:t>(</a:t>
            </a:r>
            <a:r>
              <a:rPr lang="en-US" sz="2000" spc="125" noProof="1">
                <a:solidFill>
                  <a:srgbClr val="7030A0"/>
                </a:solidFill>
                <a:latin typeface="Arial"/>
                <a:cs typeface="Arial"/>
              </a:rPr>
              <a:t>P</a:t>
            </a:r>
            <a:r>
              <a:rPr lang="ru-RU" sz="2000" spc="125" dirty="0">
                <a:solidFill>
                  <a:srgbClr val="7030A0"/>
                </a:solidFill>
                <a:latin typeface="Arial"/>
                <a:cs typeface="Arial"/>
              </a:rPr>
              <a:t>)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pPr>
              <a:tabLst>
                <a:tab pos="570865" algn="l"/>
              </a:tabLst>
            </a:pPr>
            <a:br>
              <a:rPr lang="en-US" sz="2000" spc="165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45" dirty="0">
                <a:latin typeface="Arial"/>
                <a:cs typeface="Arial"/>
              </a:rPr>
              <a:t>Photoshop</a:t>
            </a:r>
            <a:br>
              <a:rPr lang="en-US" sz="2000" spc="165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50" dirty="0">
                <a:latin typeface="Arial"/>
                <a:cs typeface="Arial"/>
              </a:rPr>
              <a:t>PowerPoint</a:t>
            </a:r>
          </a:p>
          <a:p>
            <a:pPr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75" dirty="0">
                <a:latin typeface="Arial"/>
                <a:cs typeface="Arial"/>
              </a:rPr>
              <a:t>HTML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2375" y="1807199"/>
            <a:ext cx="7686425" cy="41120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234A-A4CC-B72E-3067-172AE55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74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Полезные советы при разработке макетов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E6A16-D52E-D528-C3C8-566010B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820"/>
            <a:ext cx="10515600" cy="459809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Лайф/тайм-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tratos"/>
              </a:rPr>
              <a:t>сейверы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в разработке макетов 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Задавай вопросы на старте.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Если на этапе постановки задачи понимаешь, что чего-то не понимаешь, — не стесняйся, спрашивай. Лучше уточнить в самом начале, чем потратить время, сделать неправильно — и вернуться в исходную точку.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Общайся с командой в процессе работы.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Не закрывайся — держи коллег по проекту в курсе, показывай сырые макеты, обсуждай спорные моменты. Так будет меньше шансов отклониться от общего видения продукта.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Думай о цели макета.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На каждом этапе она своя.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Цель вайрфрейма, например, — быстро (и это ключевое слово) зафиксировать идею. Не трать время на отрисовку кнопочек, красота здесь не так важна.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Чем дольше работаешь над каким-то решением (даже если оно не самое удачное), тем сильнее к нему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привязываешься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 и тем сложнее будет от него отказаться.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021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277" y="1089000"/>
            <a:ext cx="10566796" cy="53867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3277" y="361173"/>
            <a:ext cx="98359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225" dirty="0">
                <a:solidFill>
                  <a:srgbClr val="000000"/>
                </a:solidFill>
              </a:rPr>
              <a:t>UX</a:t>
            </a:r>
            <a:r>
              <a:rPr lang="en-US" spc="-70" dirty="0">
                <a:solidFill>
                  <a:srgbClr val="000000"/>
                </a:solidFill>
              </a:rPr>
              <a:t>-</a:t>
            </a:r>
            <a:r>
              <a:rPr lang="ru-RU" spc="235" dirty="0">
                <a:solidFill>
                  <a:srgbClr val="000000"/>
                </a:solidFill>
              </a:rPr>
              <a:t>исследования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3912" y="1450800"/>
            <a:ext cx="9599930" cy="4685030"/>
            <a:chOff x="1863912" y="1450800"/>
            <a:chExt cx="9599930" cy="468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12" y="1450800"/>
              <a:ext cx="8465379" cy="4679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9895" y="5380799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6" y="0"/>
                  </a:moveTo>
                  <a:lnTo>
                    <a:pt x="0" y="0"/>
                  </a:lnTo>
                  <a:lnTo>
                    <a:pt x="0" y="665480"/>
                  </a:lnTo>
                  <a:lnTo>
                    <a:pt x="0" y="749998"/>
                  </a:lnTo>
                  <a:lnTo>
                    <a:pt x="3408896" y="749998"/>
                  </a:lnTo>
                  <a:lnTo>
                    <a:pt x="3408896" y="665480"/>
                  </a:lnTo>
                  <a:lnTo>
                    <a:pt x="3408896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9895" y="5380797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0" y="0"/>
                  </a:moveTo>
                  <a:lnTo>
                    <a:pt x="3408899" y="0"/>
                  </a:lnTo>
                  <a:lnTo>
                    <a:pt x="3408899" y="749999"/>
                  </a:lnTo>
                  <a:lnTo>
                    <a:pt x="0" y="74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41643" y="5296274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9" y="749999"/>
                  </a:moveTo>
                  <a:lnTo>
                    <a:pt x="0" y="749999"/>
                  </a:lnTo>
                  <a:lnTo>
                    <a:pt x="0" y="0"/>
                  </a:lnTo>
                  <a:lnTo>
                    <a:pt x="3408899" y="0"/>
                  </a:lnTo>
                  <a:lnTo>
                    <a:pt x="3408899" y="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4633" y="382235"/>
            <a:ext cx="71034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180" dirty="0">
                <a:solidFill>
                  <a:srgbClr val="000000"/>
                </a:solidFill>
              </a:rPr>
              <a:t>UX-</a:t>
            </a:r>
            <a:r>
              <a:rPr lang="ru-RU" spc="210" dirty="0">
                <a:solidFill>
                  <a:srgbClr val="000000"/>
                </a:solidFill>
              </a:rPr>
              <a:t>тесты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1643" y="5296275"/>
            <a:ext cx="3409315" cy="750570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70"/>
              </a:spcBef>
            </a:pPr>
            <a:r>
              <a:rPr sz="2000" b="1" spc="90" dirty="0">
                <a:solidFill>
                  <a:srgbClr val="0034EC"/>
                </a:solidFill>
                <a:latin typeface="Arial"/>
                <a:cs typeface="Arial"/>
              </a:rPr>
              <a:t>Кейс:</a:t>
            </a:r>
            <a:r>
              <a:rPr sz="20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34EC"/>
                </a:solidFill>
                <a:latin typeface="Arial"/>
                <a:cs typeface="Arial"/>
              </a:rPr>
              <a:t>Яндекс.Турция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41" y="2708922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0"/>
                </a:moveTo>
                <a:lnTo>
                  <a:pt x="0" y="0"/>
                </a:lnTo>
                <a:lnTo>
                  <a:pt x="0" y="720077"/>
                </a:lnTo>
                <a:lnTo>
                  <a:pt x="0" y="847204"/>
                </a:lnTo>
                <a:lnTo>
                  <a:pt x="3168916" y="847204"/>
                </a:lnTo>
                <a:lnTo>
                  <a:pt x="3168916" y="720077"/>
                </a:lnTo>
                <a:lnTo>
                  <a:pt x="3168916" y="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82704" y="2581799"/>
            <a:ext cx="3298190" cy="974725"/>
            <a:chOff x="6382704" y="2581799"/>
            <a:chExt cx="3298190" cy="974725"/>
          </a:xfrm>
        </p:grpSpPr>
        <p:sp>
          <p:nvSpPr>
            <p:cNvPr id="4" name="object 4"/>
            <p:cNvSpPr/>
            <p:nvPr/>
          </p:nvSpPr>
          <p:spPr>
            <a:xfrm>
              <a:off x="6511493" y="2708922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0"/>
                  </a:moveTo>
                  <a:lnTo>
                    <a:pt x="0" y="0"/>
                  </a:lnTo>
                  <a:lnTo>
                    <a:pt x="0" y="720077"/>
                  </a:lnTo>
                  <a:lnTo>
                    <a:pt x="0" y="847204"/>
                  </a:lnTo>
                  <a:lnTo>
                    <a:pt x="3168916" y="847204"/>
                  </a:lnTo>
                  <a:lnTo>
                    <a:pt x="3168916" y="720077"/>
                  </a:lnTo>
                  <a:lnTo>
                    <a:pt x="3168916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82704" y="2581799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847199"/>
                  </a:moveTo>
                  <a:lnTo>
                    <a:pt x="0" y="847199"/>
                  </a:lnTo>
                  <a:lnTo>
                    <a:pt x="0" y="0"/>
                  </a:lnTo>
                  <a:lnTo>
                    <a:pt x="3168916" y="0"/>
                  </a:lnTo>
                  <a:lnTo>
                    <a:pt x="3168916" y="84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200" y="685532"/>
            <a:ext cx="4777409" cy="684749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b="0" spc="110" dirty="0">
                <a:latin typeface="+mj-lt"/>
              </a:rPr>
              <a:t>Где</a:t>
            </a:r>
            <a:r>
              <a:rPr b="0" spc="55" dirty="0">
                <a:latin typeface="+mj-lt"/>
              </a:rPr>
              <a:t> </a:t>
            </a:r>
            <a:r>
              <a:rPr b="0" spc="200" dirty="0">
                <a:latin typeface="+mj-lt"/>
              </a:rPr>
              <a:t>брать</a:t>
            </a:r>
            <a:r>
              <a:rPr b="0" spc="55" dirty="0">
                <a:latin typeface="+mj-lt"/>
              </a:rPr>
              <a:t> </a:t>
            </a:r>
            <a:r>
              <a:rPr b="0" spc="210" dirty="0">
                <a:latin typeface="+mj-lt"/>
              </a:rPr>
              <a:t>данные?</a:t>
            </a:r>
          </a:p>
        </p:txBody>
      </p:sp>
      <p:sp>
        <p:nvSpPr>
          <p:cNvPr id="7" name="object 7"/>
          <p:cNvSpPr/>
          <p:nvPr/>
        </p:nvSpPr>
        <p:spPr>
          <a:xfrm>
            <a:off x="873155" y="2581799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847199"/>
                </a:moveTo>
                <a:lnTo>
                  <a:pt x="0" y="847199"/>
                </a:lnTo>
                <a:lnTo>
                  <a:pt x="0" y="0"/>
                </a:lnTo>
                <a:lnTo>
                  <a:pt x="3168916" y="0"/>
                </a:lnTo>
                <a:lnTo>
                  <a:pt x="3168916" y="84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3155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Первичные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данные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2704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1600" b="1" spc="105" dirty="0">
                <a:solidFill>
                  <a:srgbClr val="0034EC"/>
                </a:solidFill>
                <a:latin typeface="Arial"/>
                <a:cs typeface="Arial"/>
              </a:rPr>
              <a:t>Вторичные</a:t>
            </a:r>
            <a:r>
              <a:rPr sz="1600" b="1" spc="484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данные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9472" y="3770974"/>
            <a:ext cx="2722131" cy="1629933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Опросы;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Интервью;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Наблюдения;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Экспертная оценка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87048" y="3770974"/>
            <a:ext cx="2797584" cy="1629933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Данные о продажах;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Отчетности компаний;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Поисковая выдача;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Внутренние данные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FD812E-434B-BE84-A3F4-53433948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219"/>
            <a:ext cx="10515600" cy="1822021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Чек-лист перед началом</a:t>
            </a:r>
            <a:br>
              <a:rPr lang="ru-RU" b="0" dirty="0"/>
            </a:br>
            <a:r>
              <a:rPr lang="ru-RU" b="0" dirty="0"/>
              <a:t>разработки продукта.</a:t>
            </a:r>
            <a:br>
              <a:rPr lang="ru-RU" b="0" dirty="0"/>
            </a:br>
            <a:br>
              <a:rPr lang="ru-RU" b="0" dirty="0"/>
            </a:br>
            <a:r>
              <a:rPr lang="ru-RU" b="0" dirty="0"/>
              <a:t>Как не наступить на грабли?</a:t>
            </a:r>
          </a:p>
        </p:txBody>
      </p:sp>
    </p:spTree>
    <p:extLst>
      <p:ext uri="{BB962C8B-B14F-4D97-AF65-F5344CB8AC3E}">
        <p14:creationId xmlns:p14="http://schemas.microsoft.com/office/powerpoint/2010/main" val="2633996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02FAF6-7977-0F42-C159-D344402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691"/>
          </a:xfrm>
        </p:spPr>
        <p:txBody>
          <a:bodyPr/>
          <a:lstStyle/>
          <a:p>
            <a:r>
              <a:rPr lang="ru-RU" dirty="0"/>
              <a:t>Как не наступить на грабли?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E3E20-7156-D200-0C4F-AED57A71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314"/>
            <a:ext cx="10515600" cy="52996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3400" dirty="0">
                <a:solidFill>
                  <a:srgbClr val="0432FF"/>
                </a:solidFill>
              </a:rPr>
              <a:t>Ошибаться — это больно и дорого!</a:t>
            </a:r>
          </a:p>
          <a:p>
            <a:pPr marL="0" indent="0">
              <a:buNone/>
            </a:pPr>
            <a:r>
              <a:rPr lang="ru-RU" sz="2300" dirty="0"/>
              <a:t>Обычно мобильное приложение делать полгода. Допустим, у вас 3 разработчика по 150к.</a:t>
            </a:r>
            <a:br>
              <a:rPr lang="ru-RU" sz="2300" dirty="0"/>
            </a:br>
            <a:r>
              <a:rPr lang="ru-RU" sz="2300" dirty="0"/>
              <a:t>6 месяцев = –3 млн рублей :(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Какие могут быть проблемы при запуске продукта и как не наступить на грабли?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Никто не будет покупать или даже пользоваться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кому кроме вас это надо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Таких людей мало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что таких людей много / достаточно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Мы не знаем как с ними связаться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какие каналы общения доступны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У них нет денег</a:t>
            </a:r>
            <a:br>
              <a:rPr lang="ru-RU" dirty="0">
                <a:solidFill>
                  <a:srgbClr val="941100"/>
                </a:solidFill>
              </a:rPr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сколько из них готовы платить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Нет места на рынке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какая доля рынка занята конкурентами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Экономика не сходится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уметь считать экономику продукта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90360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67" y="1887950"/>
            <a:ext cx="9155007" cy="3741195"/>
          </a:xfrm>
          <a:prstGeom prst="rect">
            <a:avLst/>
          </a:prstGeom>
        </p:spPr>
        <p:txBody>
          <a:bodyPr vert="horz" wrap="square" lIns="0" tIns="174413" rIns="0" bIns="0" rtlCol="0">
            <a:spAutoFit/>
          </a:bodyPr>
          <a:lstStyle/>
          <a:p>
            <a:pPr marL="16933">
              <a:spcBef>
                <a:spcPts val="1373"/>
              </a:spcBef>
              <a:tabLst>
                <a:tab pos="587572" algn="l"/>
              </a:tabLst>
            </a:pPr>
            <a:r>
              <a:rPr lang="ru-RU" sz="2400" dirty="0"/>
              <a:t>Понять ЦА, кто потенциальный клиент: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Социально-демографические характеристики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Места пребывания, способы получения информации, точки контакта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Доход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Интересы. О чем, помимо ваших услуг думает клиент?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Технологии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Регионы (потенциал, ограничения)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Образование и уровень подготовки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467" y="605422"/>
            <a:ext cx="991962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spc="347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350" y="2868613"/>
            <a:ext cx="2276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27" dirty="0">
                <a:latin typeface="Arial"/>
                <a:cs typeface="Arial"/>
              </a:rPr>
              <a:t>Интервью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+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UX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950" y="2868645"/>
            <a:ext cx="21954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7" dirty="0">
                <a:latin typeface="Arial"/>
                <a:cs typeface="Arial"/>
              </a:rPr>
              <a:t>Фокус-группы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218" y="2868645"/>
            <a:ext cx="1962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33" dirty="0">
                <a:latin typeface="Arial"/>
                <a:cs typeface="Arial"/>
              </a:rPr>
              <a:t>Наблюдения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4361" y="5778413"/>
            <a:ext cx="12217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13" dirty="0">
                <a:latin typeface="Arial"/>
                <a:cs typeface="Arial"/>
              </a:rPr>
              <a:t>Опросы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6077" y="5778413"/>
            <a:ext cx="15587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A/B-</a:t>
            </a:r>
            <a:r>
              <a:rPr sz="2133" b="1" spc="107" dirty="0">
                <a:latin typeface="Arial"/>
                <a:cs typeface="Arial"/>
              </a:rPr>
              <a:t>тесты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866" y="1779817"/>
            <a:ext cx="812065" cy="812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5183" y="1708383"/>
            <a:ext cx="989600" cy="98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2150" y="1708397"/>
            <a:ext cx="989599" cy="989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9967" y="4559150"/>
            <a:ext cx="989599" cy="989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900" y="4630350"/>
            <a:ext cx="876667" cy="8766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15632" y="1577051"/>
            <a:ext cx="10567245" cy="4723553"/>
          </a:xfrm>
          <a:custGeom>
            <a:avLst/>
            <a:gdLst/>
            <a:ahLst/>
            <a:cxnLst/>
            <a:rect l="l" t="t" r="r" b="b"/>
            <a:pathLst>
              <a:path w="7925434" h="3542665">
                <a:moveTo>
                  <a:pt x="0" y="1762224"/>
                </a:moveTo>
                <a:lnTo>
                  <a:pt x="7925399" y="1762224"/>
                </a:lnTo>
              </a:path>
              <a:path w="7925434" h="3542665">
                <a:moveTo>
                  <a:pt x="2388349" y="0"/>
                </a:moveTo>
                <a:lnTo>
                  <a:pt x="2388349" y="1771199"/>
                </a:lnTo>
              </a:path>
              <a:path w="7925434" h="3542665">
                <a:moveTo>
                  <a:pt x="5420774" y="0"/>
                </a:moveTo>
                <a:lnTo>
                  <a:pt x="5420774" y="1771199"/>
                </a:lnTo>
              </a:path>
              <a:path w="7925434" h="3542665">
                <a:moveTo>
                  <a:pt x="3873274" y="1771199"/>
                </a:moveTo>
                <a:lnTo>
                  <a:pt x="3873274" y="3542399"/>
                </a:lnTo>
              </a:path>
            </a:pathLst>
          </a:custGeom>
          <a:ln w="19049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261AAA-D92E-BA90-14FE-612A8023DFE9}"/>
              </a:ext>
            </a:extLst>
          </p:cNvPr>
          <p:cNvSpPr txBox="1">
            <a:spLocks/>
          </p:cNvSpPr>
          <p:nvPr/>
        </p:nvSpPr>
        <p:spPr>
          <a:xfrm>
            <a:off x="715632" y="323444"/>
            <a:ext cx="908038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lang="ru-RU" spc="347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278" y="1966142"/>
            <a:ext cx="9210868" cy="467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1278" y="390436"/>
            <a:ext cx="600487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280" dirty="0"/>
              <a:t>Лендинг + траф</a:t>
            </a:r>
            <a:r>
              <a:rPr lang="ru-RU" spc="113" dirty="0"/>
              <a:t>ик</a:t>
            </a:r>
            <a:endParaRPr lang="ru-RU" spc="21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DA1F-819B-FC0F-5CFC-D8E71E9BBFC1}"/>
              </a:ext>
            </a:extLst>
          </p:cNvPr>
          <p:cNvSpPr txBox="1"/>
          <p:nvPr/>
        </p:nvSpPr>
        <p:spPr>
          <a:xfrm>
            <a:off x="801278" y="1291472"/>
            <a:ext cx="810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лендинг, налить трафик и выяснить, интересно ли это людям.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55" y="1419513"/>
            <a:ext cx="5092700" cy="106097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59833" indent="-342900">
              <a:spcBef>
                <a:spcPts val="47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spc="120" dirty="0">
                <a:cs typeface="Arial"/>
              </a:rPr>
              <a:t>Google</a:t>
            </a:r>
            <a:r>
              <a:rPr sz="2000" spc="-27" dirty="0">
                <a:cs typeface="Arial"/>
              </a:rPr>
              <a:t> </a:t>
            </a:r>
            <a:r>
              <a:rPr sz="2000" spc="93" dirty="0">
                <a:cs typeface="Arial"/>
              </a:rPr>
              <a:t>Trends</a:t>
            </a:r>
            <a:r>
              <a:rPr sz="2000" spc="-20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-20" dirty="0">
                <a:cs typeface="Arial"/>
              </a:rPr>
              <a:t> </a:t>
            </a:r>
            <a:r>
              <a:rPr sz="2000" spc="87" dirty="0" err="1">
                <a:cs typeface="Arial"/>
              </a:rPr>
              <a:t>Yandex.Wordstat</a:t>
            </a:r>
            <a:endParaRPr sz="2000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dirty="0">
                <a:cs typeface="Arial"/>
              </a:rPr>
              <a:t>VK</a:t>
            </a:r>
            <a:r>
              <a:rPr sz="2000" spc="7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7" dirty="0">
                <a:cs typeface="Arial"/>
              </a:rPr>
              <a:t> </a:t>
            </a:r>
            <a:r>
              <a:rPr sz="2000" spc="127" dirty="0">
                <a:cs typeface="Arial"/>
              </a:rPr>
              <a:t>Facebook</a:t>
            </a:r>
            <a:r>
              <a:rPr sz="2000" spc="7" dirty="0">
                <a:cs typeface="Arial"/>
              </a:rPr>
              <a:t> </a:t>
            </a:r>
            <a:r>
              <a:rPr sz="2000" spc="67" dirty="0">
                <a:cs typeface="Arial"/>
              </a:rPr>
              <a:t>Ads</a:t>
            </a:r>
            <a:endParaRPr lang="ru-RU" sz="2000" spc="67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spc="67" dirty="0">
                <a:cs typeface="Arial"/>
              </a:rPr>
              <a:t>Оценка аудитории конкурентов (сторы)</a:t>
            </a:r>
            <a:endParaRPr sz="2000" dirty="0"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899" y="4178513"/>
            <a:ext cx="2512348" cy="2631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899" y="2550307"/>
            <a:ext cx="2534718" cy="1444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55" y="976234"/>
            <a:ext cx="64452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spc="353" dirty="0">
                <a:latin typeface="+mn-lt"/>
              </a:rPr>
              <a:t>Оценка</a:t>
            </a:r>
            <a:r>
              <a:rPr lang="ru-RU" sz="2800" spc="60" dirty="0">
                <a:latin typeface="+mn-lt"/>
              </a:rPr>
              <a:t> размера </a:t>
            </a:r>
            <a:r>
              <a:rPr lang="ru-RU" sz="2800" spc="280" dirty="0">
                <a:latin typeface="+mn-lt"/>
              </a:rPr>
              <a:t>аудитории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6CC756-CD3C-7BB1-25F2-A37C4218AC7A}"/>
              </a:ext>
            </a:extLst>
          </p:cNvPr>
          <p:cNvSpPr txBox="1">
            <a:spLocks/>
          </p:cNvSpPr>
          <p:nvPr/>
        </p:nvSpPr>
        <p:spPr>
          <a:xfrm>
            <a:off x="499255" y="349936"/>
            <a:ext cx="1071521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</a:rPr>
              <a:t>Как понять что таких людей достаточно?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BA5C337-D5B8-E6A4-BA39-99589E297032}"/>
              </a:ext>
            </a:extLst>
          </p:cNvPr>
          <p:cNvSpPr txBox="1"/>
          <p:nvPr/>
        </p:nvSpPr>
        <p:spPr>
          <a:xfrm>
            <a:off x="3169171" y="2646592"/>
            <a:ext cx="4295164" cy="3993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6773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Профильные агентства:</a:t>
            </a:r>
            <a:r>
              <a:rPr lang="ru-RU" sz="2000" dirty="0"/>
              <a:t> РБК, </a:t>
            </a:r>
            <a:r>
              <a:rPr lang="en" sz="2000" dirty="0"/>
              <a:t>G</a:t>
            </a:r>
            <a:r>
              <a:rPr lang="ru-RU" sz="2000" dirty="0" err="1"/>
              <a:t>F</a:t>
            </a:r>
            <a:r>
              <a:rPr lang="en-US" sz="2000" dirty="0"/>
              <a:t>K</a:t>
            </a:r>
            <a:r>
              <a:rPr lang="en" sz="2000" dirty="0"/>
              <a:t>, Euromonitor, </a:t>
            </a:r>
            <a:r>
              <a:rPr lang="en" sz="2000" dirty="0" err="1"/>
              <a:t>J’son</a:t>
            </a:r>
            <a:r>
              <a:rPr lang="en" sz="2000" dirty="0"/>
              <a:t>, Data Insight, TNS, Consumer Barometer, </a:t>
            </a:r>
            <a:r>
              <a:rPr lang="ru-RU" sz="2000" dirty="0" err="1"/>
              <a:t>Автостат</a:t>
            </a:r>
            <a:endParaRPr lang="ru-RU" sz="2000" dirty="0"/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Организации:</a:t>
            </a:r>
            <a:r>
              <a:rPr lang="ru-RU" sz="2000" dirty="0"/>
              <a:t> 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Рыночная аналитика:</a:t>
            </a:r>
            <a:r>
              <a:rPr lang="ru-RU" sz="2000" dirty="0"/>
              <a:t> Банки, инвестфонды, непубличные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Отчёты от консалтинговых компаний:</a:t>
            </a:r>
            <a:r>
              <a:rPr lang="ru-RU" sz="2000" dirty="0"/>
              <a:t> </a:t>
            </a:r>
            <a:r>
              <a:rPr lang="en" sz="2000" b="0" i="0" dirty="0">
                <a:solidFill>
                  <a:srgbClr val="040C28"/>
                </a:solidFill>
                <a:effectLst/>
                <a:latin typeface="Google Sans"/>
              </a:rPr>
              <a:t>Ernst &amp; Young</a:t>
            </a:r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 и т.п.</a:t>
            </a:r>
            <a:endParaRPr lang="ru-RU" sz="2000" dirty="0"/>
          </a:p>
          <a:p>
            <a:pPr marL="302683" marR="322572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Статистика</a:t>
            </a:r>
            <a:r>
              <a:rPr lang="ru-RU" sz="2000" dirty="0"/>
              <a:t>: Росстат, ЦБ, ФОМ, ВЦИОМ, </a:t>
            </a:r>
            <a:r>
              <a:rPr lang="en" sz="2000" dirty="0" err="1"/>
              <a:t>census.gov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A8FCF-6AB7-9620-4517-A700FF8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191" y="1368877"/>
            <a:ext cx="4529534" cy="544162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7205C-97F5-389C-DDEB-3B186C5F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Откуда ещё можно взять статистику…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AD44-BA64-28C5-E3AF-C96F9A51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2"/>
              </a:rPr>
              <a:t>WordStat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сервис подбора слов со статистикой частоты запросов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3"/>
              </a:rPr>
              <a:t>Google Trends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помогает следить за трендами в интернет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4"/>
              </a:rPr>
              <a:t>SimilarWeb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комплексный анализ сайтов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hlinkClick r:id="rId5"/>
              </a:rPr>
              <a:t>СПАРК</a:t>
            </a:r>
            <a:r>
              <a:rPr lang="ru-RU" dirty="0"/>
              <a:t> — проверка контрагентов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6"/>
              </a:rPr>
              <a:t>Thomson Reuters Eikon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анализ текущего состояния рынков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7"/>
              </a:rPr>
              <a:t>Bloomberg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один из крупнейших поставщиков финансовой информации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Отчеты публичных компаний и проспекты к </a:t>
            </a:r>
            <a:r>
              <a:rPr lang="en" dirty="0"/>
              <a:t>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8"/>
              </a:rPr>
              <a:t>Statista.com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платформа данных по рынкам и потребителям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/>
              <a:t>Customer Development </a:t>
            </a:r>
            <a:r>
              <a:rPr lang="ru-RU" dirty="0"/>
              <a:t>клиентов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/>
              <a:t>UX-</a:t>
            </a:r>
            <a:r>
              <a:rPr lang="ru-RU" dirty="0"/>
              <a:t>исследования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9"/>
              </a:rPr>
              <a:t>AdMobiSpy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мониторинг маркетинговой активности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10"/>
              </a:rPr>
              <a:t>AppFollow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единый сервис для работы с аппсторами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11"/>
              </a:rPr>
              <a:t>AppAnnie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платформа анализа данных о мобильных приложениях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12"/>
              </a:rPr>
              <a:t>Publer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сервис мониторинга рекламных постов в пабликах</a:t>
            </a:r>
          </a:p>
        </p:txBody>
      </p:sp>
    </p:spTree>
    <p:extLst>
      <p:ext uri="{BB962C8B-B14F-4D97-AF65-F5344CB8AC3E}">
        <p14:creationId xmlns:p14="http://schemas.microsoft.com/office/powerpoint/2010/main" val="726803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1659" y="1529718"/>
            <a:ext cx="7003627" cy="17482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120" dirty="0">
                <a:latin typeface="Arial"/>
                <a:cs typeface="Arial"/>
              </a:rPr>
              <a:t>2. Шпионские тулзы:</a:t>
            </a:r>
            <a:br>
              <a:rPr lang="ru-RU" sz="2133" b="1" spc="120" dirty="0">
                <a:latin typeface="Arial"/>
                <a:cs typeface="Arial"/>
              </a:rPr>
            </a:br>
            <a:br>
              <a:rPr lang="ru-RU" sz="2133" b="1" spc="120" dirty="0">
                <a:latin typeface="Arial"/>
                <a:cs typeface="Arial"/>
              </a:rPr>
            </a:br>
            <a:r>
              <a:rPr b="1" spc="120" dirty="0" err="1">
                <a:latin typeface="Arial"/>
                <a:cs typeface="Arial"/>
              </a:rPr>
              <a:t>AppAnnie</a:t>
            </a:r>
            <a:r>
              <a:rPr b="1" spc="120" dirty="0">
                <a:latin typeface="Arial"/>
                <a:cs typeface="Arial"/>
              </a:rPr>
              <a:t>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27" dirty="0">
                <a:latin typeface="Arial"/>
                <a:cs typeface="Arial"/>
              </a:rPr>
              <a:t>AdBeat,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80" dirty="0">
                <a:latin typeface="Arial"/>
                <a:cs typeface="Arial"/>
              </a:rPr>
              <a:t>Sensor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00" dirty="0">
                <a:latin typeface="Arial"/>
                <a:cs typeface="Arial"/>
              </a:rPr>
              <a:t>Tower,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33" dirty="0">
                <a:latin typeface="Arial"/>
                <a:cs typeface="Arial"/>
              </a:rPr>
              <a:t>SimilarWeb,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-67" dirty="0">
                <a:latin typeface="Arial"/>
                <a:cs typeface="Arial"/>
              </a:rPr>
              <a:t>…</a:t>
            </a:r>
            <a:endParaRPr b="1" dirty="0">
              <a:latin typeface="Arial"/>
              <a:cs typeface="Arial"/>
            </a:endParaRPr>
          </a:p>
          <a:p>
            <a:pPr marL="16933">
              <a:spcBef>
                <a:spcPts val="1927"/>
              </a:spcBef>
            </a:pPr>
            <a:r>
              <a:rPr b="1" dirty="0">
                <a:solidFill>
                  <a:srgbClr val="0432FF"/>
                </a:solidFill>
              </a:rPr>
              <a:t>External sources</a:t>
            </a:r>
            <a:br>
              <a:rPr lang="ru-RU" b="1" dirty="0">
                <a:solidFill>
                  <a:srgbClr val="0432FF"/>
                </a:solidFill>
              </a:rPr>
            </a:br>
            <a:r>
              <a:rPr dirty="0"/>
              <a:t>How users found this app from the web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282" y="397923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305" dirty="0">
                <a:solidFill>
                  <a:schemeClr val="accent6">
                    <a:lumMod val="50000"/>
                  </a:schemeClr>
                </a:solidFill>
              </a:rPr>
              <a:t>Каналы общения с клиентами</a:t>
            </a:r>
            <a:endParaRPr lang="ru-RU" spc="28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9701" y="3508800"/>
            <a:ext cx="9249833" cy="0"/>
          </a:xfrm>
          <a:custGeom>
            <a:avLst/>
            <a:gdLst/>
            <a:ahLst/>
            <a:cxnLst/>
            <a:rect l="l" t="t" r="r" b="b"/>
            <a:pathLst>
              <a:path w="6937375">
                <a:moveTo>
                  <a:pt x="0" y="0"/>
                </a:moveTo>
                <a:lnTo>
                  <a:pt x="6936799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868009" y="3508800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68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895066" y="4505433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74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757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5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382866" y="4778501"/>
            <a:ext cx="287020" cy="642620"/>
          </a:xfrm>
          <a:custGeom>
            <a:avLst/>
            <a:gdLst/>
            <a:ahLst/>
            <a:cxnLst/>
            <a:rect l="l" t="t" r="r" b="b"/>
            <a:pathLst>
              <a:path w="215265" h="481964">
                <a:moveTo>
                  <a:pt x="215099" y="481499"/>
                </a:moveTo>
                <a:lnTo>
                  <a:pt x="0" y="481499"/>
                </a:lnTo>
                <a:lnTo>
                  <a:pt x="0" y="0"/>
                </a:lnTo>
                <a:lnTo>
                  <a:pt x="215099" y="0"/>
                </a:lnTo>
                <a:lnTo>
                  <a:pt x="215099" y="481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9933" y="5078867"/>
            <a:ext cx="287020" cy="342053"/>
          </a:xfrm>
          <a:custGeom>
            <a:avLst/>
            <a:gdLst/>
            <a:ahLst/>
            <a:cxnLst/>
            <a:rect l="l" t="t" r="r" b="b"/>
            <a:pathLst>
              <a:path w="215264" h="256539">
                <a:moveTo>
                  <a:pt x="215099" y="256199"/>
                </a:moveTo>
                <a:lnTo>
                  <a:pt x="0" y="256199"/>
                </a:lnTo>
                <a:lnTo>
                  <a:pt x="0" y="0"/>
                </a:lnTo>
                <a:lnTo>
                  <a:pt x="215099" y="0"/>
                </a:lnTo>
                <a:lnTo>
                  <a:pt x="215099" y="2561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996999" y="4969633"/>
            <a:ext cx="287020" cy="451273"/>
          </a:xfrm>
          <a:custGeom>
            <a:avLst/>
            <a:gdLst/>
            <a:ahLst/>
            <a:cxnLst/>
            <a:rect l="l" t="t" r="r" b="b"/>
            <a:pathLst>
              <a:path w="215264" h="338454">
                <a:moveTo>
                  <a:pt x="215099" y="338099"/>
                </a:moveTo>
                <a:lnTo>
                  <a:pt x="0" y="338099"/>
                </a:lnTo>
                <a:lnTo>
                  <a:pt x="0" y="0"/>
                </a:lnTo>
                <a:lnTo>
                  <a:pt x="215099" y="0"/>
                </a:lnTo>
                <a:lnTo>
                  <a:pt x="215099" y="3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304066" y="5276367"/>
            <a:ext cx="287020" cy="144780"/>
          </a:xfrm>
          <a:custGeom>
            <a:avLst/>
            <a:gdLst/>
            <a:ahLst/>
            <a:cxnLst/>
            <a:rect l="l" t="t" r="r" b="b"/>
            <a:pathLst>
              <a:path w="215264" h="108585">
                <a:moveTo>
                  <a:pt x="215099" y="107999"/>
                </a:moveTo>
                <a:lnTo>
                  <a:pt x="0" y="107999"/>
                </a:lnTo>
                <a:lnTo>
                  <a:pt x="0" y="0"/>
                </a:lnTo>
                <a:lnTo>
                  <a:pt x="215099" y="0"/>
                </a:lnTo>
                <a:lnTo>
                  <a:pt x="215099" y="107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679366" y="5215400"/>
            <a:ext cx="287020" cy="204893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215099" y="153599"/>
                </a:moveTo>
                <a:lnTo>
                  <a:pt x="0" y="153599"/>
                </a:lnTo>
                <a:lnTo>
                  <a:pt x="0" y="0"/>
                </a:lnTo>
                <a:lnTo>
                  <a:pt x="215099" y="0"/>
                </a:lnTo>
                <a:lnTo>
                  <a:pt x="215099" y="1535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70767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5293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657367" y="4871525"/>
            <a:ext cx="3479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8.19%</a:t>
            </a:r>
            <a:endParaRPr sz="9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267" y="5031759"/>
            <a:ext cx="156802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183610" algn="l"/>
              </a:tabLst>
            </a:pPr>
            <a:r>
              <a:rPr sz="933" spc="-13" dirty="0">
                <a:latin typeface="Arial"/>
                <a:cs typeface="Arial"/>
              </a:rPr>
              <a:t>4.32%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40" baseline="7936" dirty="0">
                <a:latin typeface="Arial"/>
                <a:cs typeface="Arial"/>
              </a:rPr>
              <a:t>5.38%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2366" y="4673559"/>
            <a:ext cx="4334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26.57%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3499" y="4857311"/>
            <a:ext cx="4538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20.08%</a:t>
            </a:r>
            <a:endParaRPr sz="9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6933" y="5219177"/>
            <a:ext cx="3759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0.79%</a:t>
            </a:r>
            <a:endParaRPr sz="9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434" y="4488777"/>
            <a:ext cx="44365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36.02%</a:t>
            </a:r>
            <a:endParaRPr sz="9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2965" y="5239611"/>
            <a:ext cx="3505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0.18%</a:t>
            </a:r>
            <a:endParaRPr sz="9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1667" y="5131059"/>
            <a:ext cx="665564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276183" algn="l"/>
              </a:tabLst>
            </a:pPr>
            <a:r>
              <a:rPr sz="933" spc="-27" dirty="0">
                <a:latin typeface="Arial"/>
                <a:cs typeface="Arial"/>
              </a:rPr>
              <a:t>0.4%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20" baseline="7936" dirty="0">
                <a:latin typeface="Arial"/>
                <a:cs typeface="Arial"/>
              </a:rPr>
              <a:t>2.37%</a:t>
            </a:r>
            <a:endParaRPr sz="1400" baseline="793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01834" y="3430611"/>
            <a:ext cx="38354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67" dirty="0">
                <a:latin typeface="Arial"/>
                <a:cs typeface="Arial"/>
              </a:rPr>
              <a:t>91.21%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367" y="3430625"/>
            <a:ext cx="3318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100%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368" y="4359025"/>
            <a:ext cx="27770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50%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8266" y="4566183"/>
            <a:ext cx="287020" cy="84132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33" u="sng" spc="667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                                                      </a:t>
            </a:r>
            <a:endParaRPr sz="9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0834" y="5368992"/>
            <a:ext cx="1041484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17396" algn="l"/>
                <a:tab pos="10396807" algn="l"/>
              </a:tabLst>
            </a:pPr>
            <a:r>
              <a:rPr sz="933" spc="-33" dirty="0">
                <a:latin typeface="Arial"/>
                <a:cs typeface="Arial"/>
              </a:rPr>
              <a:t>0%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933" u="sng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	</a:t>
            </a:r>
            <a:endParaRPr sz="93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567" y="5618200"/>
            <a:ext cx="450800" cy="450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7834" y="5672799"/>
            <a:ext cx="341599" cy="341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6767" y="5556367"/>
            <a:ext cx="450800" cy="4508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2967" y="5672816"/>
            <a:ext cx="341599" cy="3415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5787" y="5618200"/>
            <a:ext cx="450800" cy="4508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26000" y="5618199"/>
            <a:ext cx="450800" cy="45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10494" y="6222792"/>
            <a:ext cx="3970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53" dirty="0">
                <a:latin typeface="Arial"/>
                <a:cs typeface="Arial"/>
              </a:rPr>
              <a:t>Direct</a:t>
            </a:r>
            <a:endParaRPr sz="9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18316" y="6222792"/>
            <a:ext cx="2810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Mail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3995" y="6222792"/>
            <a:ext cx="555412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Referrals</a:t>
            </a:r>
            <a:endParaRPr sz="933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611" y="6222792"/>
            <a:ext cx="4394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Search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42934" y="6222792"/>
            <a:ext cx="38184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Social</a:t>
            </a:r>
            <a:endParaRPr sz="9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13101" y="6222792"/>
            <a:ext cx="72136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dirty="0">
                <a:latin typeface="Arial"/>
                <a:cs typeface="Arial"/>
              </a:rPr>
              <a:t>Display</a:t>
            </a:r>
            <a:r>
              <a:rPr sz="933" spc="313" dirty="0">
                <a:latin typeface="Arial"/>
                <a:cs typeface="Arial"/>
              </a:rPr>
              <a:t> </a:t>
            </a:r>
            <a:r>
              <a:rPr sz="933" spc="-33" dirty="0">
                <a:latin typeface="Arial"/>
                <a:cs typeface="Arial"/>
              </a:rPr>
              <a:t>Ads</a:t>
            </a:r>
            <a:endParaRPr sz="933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D8BDC988-227D-44CD-553B-5EC9733398FB}"/>
              </a:ext>
            </a:extLst>
          </p:cNvPr>
          <p:cNvSpPr txBox="1"/>
          <p:nvPr/>
        </p:nvSpPr>
        <p:spPr>
          <a:xfrm>
            <a:off x="786714" y="1529718"/>
            <a:ext cx="3598013" cy="10992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>
              <a:lnSpc>
                <a:spcPct val="113300"/>
              </a:lnSpc>
              <a:spcBef>
                <a:spcPts val="133"/>
              </a:spcBef>
            </a:pPr>
            <a:r>
              <a:rPr lang="ru-RU" sz="2133" spc="147" dirty="0">
                <a:latin typeface="Arial"/>
                <a:cs typeface="Arial"/>
              </a:rPr>
              <a:t>1. Посмотреть, где рекламируются конкуренты?</a:t>
            </a:r>
            <a:endParaRPr sz="21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98" y="1758251"/>
            <a:ext cx="6602241" cy="26639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Ценники конкурентов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Данные по доходам и количеству покупок (если есть доступ к данным)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Опросы «сколько платят»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Лендинг на их трафик со своим ценником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Партнёрка и заглушка на несуществующие товары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6DE49E-26C0-D8DF-E34D-1A044921FBBA}"/>
              </a:ext>
            </a:extLst>
          </p:cNvPr>
          <p:cNvSpPr txBox="1">
            <a:spLocks/>
          </p:cNvSpPr>
          <p:nvPr/>
        </p:nvSpPr>
        <p:spPr>
          <a:xfrm>
            <a:off x="794998" y="645058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305" dirty="0">
                <a:solidFill>
                  <a:schemeClr val="accent6">
                    <a:lumMod val="50000"/>
                  </a:schemeClr>
                </a:solidFill>
              </a:rPr>
              <a:t>Сколько из них готовы платить?</a:t>
            </a:r>
            <a:endParaRPr lang="ru-RU" spc="28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6BF18-6F07-D3D1-E33F-1E1356BC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49" y="1398352"/>
            <a:ext cx="4548551" cy="406673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2BA9-44DD-1521-2003-56DA67C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93406"/>
            <a:ext cx="6457360" cy="89471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Есть ли место на рынке?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77013-FEBD-CD8C-9F5D-72D46F42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4" y="1825625"/>
            <a:ext cx="43661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Список конкурентов:</a:t>
            </a:r>
          </a:p>
          <a:p>
            <a:r>
              <a:rPr lang="ru-RU" dirty="0"/>
              <a:t>В топе запросов поисковиков</a:t>
            </a:r>
          </a:p>
          <a:p>
            <a:r>
              <a:rPr lang="ru-RU" dirty="0"/>
              <a:t>В топе стора</a:t>
            </a:r>
          </a:p>
          <a:p>
            <a:r>
              <a:rPr lang="ru-RU" dirty="0"/>
              <a:t>В рекомендациях в сторе</a:t>
            </a:r>
          </a:p>
          <a:p>
            <a:r>
              <a:rPr lang="ru-RU" dirty="0"/>
              <a:t>Из опроса аудитории</a:t>
            </a:r>
          </a:p>
          <a:p>
            <a:r>
              <a:rPr lang="ru-RU" dirty="0"/>
              <a:t>Из обзоров рынка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Насколько сильны их позиции?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A8E7164-42E2-3780-CD3F-EC5D0E48C5CD}"/>
              </a:ext>
            </a:extLst>
          </p:cNvPr>
          <p:cNvSpPr txBox="1">
            <a:spLocks/>
          </p:cNvSpPr>
          <p:nvPr/>
        </p:nvSpPr>
        <p:spPr>
          <a:xfrm>
            <a:off x="5656082" y="1852302"/>
            <a:ext cx="56977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Аудитория конкурентов</a:t>
            </a:r>
            <a:r>
              <a:rPr lang="ru-RU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Для веба:</a:t>
            </a:r>
          </a:p>
          <a:p>
            <a:r>
              <a:rPr lang="en" sz="2600" dirty="0"/>
              <a:t>TNS </a:t>
            </a:r>
            <a:r>
              <a:rPr lang="en" sz="2600" dirty="0" err="1"/>
              <a:t>WebIndex</a:t>
            </a:r>
            <a:endParaRPr lang="en" sz="2600" dirty="0"/>
          </a:p>
          <a:p>
            <a:r>
              <a:rPr lang="en" sz="2600" dirty="0" err="1"/>
              <a:t>GemiusAudience</a:t>
            </a:r>
            <a:endParaRPr lang="en" sz="2600" dirty="0"/>
          </a:p>
          <a:p>
            <a:r>
              <a:rPr lang="en" sz="2600" dirty="0"/>
              <a:t>ComScore</a:t>
            </a:r>
          </a:p>
          <a:p>
            <a:r>
              <a:rPr lang="en" sz="2600" dirty="0" err="1"/>
              <a:t>Liveinternet</a:t>
            </a:r>
            <a:r>
              <a:rPr lang="en" sz="2600" dirty="0"/>
              <a:t> Rating</a:t>
            </a:r>
          </a:p>
          <a:p>
            <a:r>
              <a:rPr lang="en" sz="2600" dirty="0" err="1"/>
              <a:t>alexa.com</a:t>
            </a:r>
            <a:endParaRPr lang="en" sz="2600" dirty="0"/>
          </a:p>
          <a:p>
            <a:r>
              <a:rPr lang="en" sz="2600" dirty="0" err="1"/>
              <a:t>SimilarWeb</a:t>
            </a:r>
            <a:endParaRPr lang="en" sz="2600" dirty="0"/>
          </a:p>
        </p:txBody>
      </p:sp>
    </p:spTree>
    <p:extLst>
      <p:ext uri="{BB962C8B-B14F-4D97-AF65-F5344CB8AC3E}">
        <p14:creationId xmlns:p14="http://schemas.microsoft.com/office/powerpoint/2010/main" val="349603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947" y="526741"/>
            <a:ext cx="8498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Исследования </a:t>
            </a:r>
            <a:r>
              <a:rPr spc="235" dirty="0"/>
              <a:t>“своими</a:t>
            </a:r>
            <a:r>
              <a:rPr spc="55" dirty="0"/>
              <a:t> </a:t>
            </a:r>
            <a:r>
              <a:rPr spc="254" dirty="0"/>
              <a:t>силами”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5996" y="2080807"/>
            <a:ext cx="1756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Преимущества: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470" y="2364619"/>
            <a:ext cx="2696130" cy="719428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Дешевизна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Конфиденциальность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86" y="1379318"/>
            <a:ext cx="592718" cy="59271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28291" y="2008479"/>
            <a:ext cx="1384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FF33CC"/>
                </a:solidFill>
                <a:latin typeface="Arial"/>
                <a:cs typeface="Arial"/>
              </a:rPr>
              <a:t>Недостатки: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8291" y="2279159"/>
            <a:ext cx="5812399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Опытность специалистов обычно ниже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Возможная предвзятость к результатам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Меньше инструментов / технического оборудования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2691" y="1348075"/>
            <a:ext cx="667835" cy="667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AB7E382-CCFA-755E-B4CF-6441DECD4737}"/>
              </a:ext>
            </a:extLst>
          </p:cNvPr>
          <p:cNvSpPr txBox="1">
            <a:spLocks/>
          </p:cNvSpPr>
          <p:nvPr/>
        </p:nvSpPr>
        <p:spPr>
          <a:xfrm>
            <a:off x="794946" y="3509625"/>
            <a:ext cx="88559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pc="229" dirty="0"/>
              <a:t>Исследования </a:t>
            </a:r>
            <a:r>
              <a:rPr lang="ru-RU" spc="300" dirty="0"/>
              <a:t>“на</a:t>
            </a:r>
            <a:r>
              <a:rPr lang="ru-RU" spc="50" dirty="0"/>
              <a:t> </a:t>
            </a:r>
            <a:r>
              <a:rPr lang="ru-RU" spc="235" dirty="0"/>
              <a:t>стороне”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089E110-98A6-B51B-DAFF-D5F226F432DD}"/>
              </a:ext>
            </a:extLst>
          </p:cNvPr>
          <p:cNvSpPr txBox="1"/>
          <p:nvPr/>
        </p:nvSpPr>
        <p:spPr>
          <a:xfrm>
            <a:off x="882551" y="5173608"/>
            <a:ext cx="1756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Преимущества: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0DD9FDB-AABC-F878-A14F-3AD98BD82FB6}"/>
              </a:ext>
            </a:extLst>
          </p:cNvPr>
          <p:cNvSpPr txBox="1"/>
          <p:nvPr/>
        </p:nvSpPr>
        <p:spPr>
          <a:xfrm>
            <a:off x="948025" y="5457420"/>
            <a:ext cx="4548000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Высокое качество проведения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Объективность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Больший выбор методов исследования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0A3F5E4-9017-6805-830E-A6409F903A87}"/>
              </a:ext>
            </a:extLst>
          </p:cNvPr>
          <p:cNvSpPr txBox="1"/>
          <p:nvPr/>
        </p:nvSpPr>
        <p:spPr>
          <a:xfrm>
            <a:off x="5748023" y="5145957"/>
            <a:ext cx="1331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95" dirty="0">
                <a:solidFill>
                  <a:srgbClr val="FF33CC"/>
                </a:solidFill>
                <a:latin typeface="Arial"/>
                <a:cs typeface="Arial"/>
              </a:rPr>
              <a:t>Недостатки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9F5C06F-3762-9B1E-327D-705FF932EE86}"/>
              </a:ext>
            </a:extLst>
          </p:cNvPr>
          <p:cNvSpPr txBox="1"/>
          <p:nvPr/>
        </p:nvSpPr>
        <p:spPr>
          <a:xfrm>
            <a:off x="5767281" y="5426288"/>
            <a:ext cx="4867234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Высокая стоимость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Ниже погружение в особенности продукта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Вероятность утечки информации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613F1FB4-3765-208C-8887-8315819A8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370" y="4541792"/>
            <a:ext cx="592718" cy="592718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55FE9EE5-B539-E7EF-AAF6-F46F6E932A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291" y="4486650"/>
            <a:ext cx="667834" cy="66783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BA492-82B0-1166-DE52-616E4B3B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28208" cy="841506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Сходится ли экономика?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A9C57-C74D-A113-8372-634C71E3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2670" cy="334969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Рынок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dirty="0"/>
              <a:t>= целевая аудитория, незанятая аудитория, тренды роста</a:t>
            </a: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endParaRPr lang="ru-RU" sz="2600" dirty="0"/>
          </a:p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Стоимость лида (CAC)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dirty="0"/>
              <a:t>= существующие каналы и стоимость в них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ru-RU" sz="2600" dirty="0"/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Сколько получим с лида (</a:t>
            </a:r>
            <a:r>
              <a:rPr lang="en-US" sz="2600" b="1" dirty="0">
                <a:solidFill>
                  <a:srgbClr val="0432FF"/>
                </a:solidFill>
              </a:rPr>
              <a:t>LTV</a:t>
            </a:r>
            <a:r>
              <a:rPr lang="ru-RU" sz="2600" b="1" dirty="0">
                <a:solidFill>
                  <a:srgbClr val="0432FF"/>
                </a:solidFill>
              </a:rPr>
              <a:t>)</a:t>
            </a:r>
          </a:p>
          <a:p>
            <a:pPr marL="0" marR="5080" indent="0">
              <a:lnSpc>
                <a:spcPct val="101600"/>
              </a:lnSpc>
              <a:spcBef>
                <a:spcPts val="80"/>
              </a:spcBef>
              <a:buNone/>
            </a:pPr>
            <a:r>
              <a:rPr lang="ru-RU" sz="2600" dirty="0"/>
              <a:t>= платежеспособность + продуктовые метрики</a:t>
            </a:r>
            <a:br>
              <a:rPr lang="en-US" sz="2600" dirty="0"/>
            </a:br>
            <a:r>
              <a:rPr lang="ru-RU" sz="2600" dirty="0"/>
              <a:t>(% платящих, средний чек, </a:t>
            </a:r>
            <a:r>
              <a:rPr lang="en-US" sz="2600" dirty="0"/>
              <a:t>retention</a:t>
            </a:r>
            <a:r>
              <a:rPr lang="ru-RU" sz="2600" dirty="0"/>
              <a:t>, LT</a:t>
            </a:r>
            <a:r>
              <a:rPr lang="en-US" sz="2600" dirty="0"/>
              <a:t>V</a:t>
            </a:r>
            <a:r>
              <a:rPr lang="ru-RU" sz="2600" dirty="0"/>
              <a:t>)</a:t>
            </a:r>
            <a:endParaRPr lang="en-US" sz="2600" dirty="0"/>
          </a:p>
          <a:p>
            <a:pPr marL="12700" marR="5080">
              <a:lnSpc>
                <a:spcPct val="101600"/>
              </a:lnSpc>
              <a:spcBef>
                <a:spcPts val="80"/>
              </a:spcBef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Сходится ли </a:t>
            </a:r>
            <a:r>
              <a:rPr lang="en" sz="2600" b="1" dirty="0">
                <a:solidFill>
                  <a:srgbClr val="0432FF"/>
                </a:solidFill>
              </a:rPr>
              <a:t>Unit-</a:t>
            </a:r>
            <a:r>
              <a:rPr lang="ru-RU" sz="2600" b="1" dirty="0">
                <a:solidFill>
                  <a:srgbClr val="0432FF"/>
                </a:solidFill>
              </a:rPr>
              <a:t>экономика:</a:t>
            </a:r>
            <a:endParaRPr lang="ru-RU" sz="2600" b="1" dirty="0">
              <a:solidFill>
                <a:srgbClr val="0432FF"/>
              </a:solidFill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600" dirty="0"/>
              <a:t>Users x (LTV - CA</a:t>
            </a:r>
            <a:r>
              <a:rPr lang="ru-RU" sz="2600" dirty="0"/>
              <a:t>С) = </a:t>
            </a:r>
            <a:r>
              <a:rPr lang="en" sz="2600" dirty="0"/>
              <a:t>Gross Proﬁt</a:t>
            </a:r>
            <a:endParaRPr lang="en" sz="2600" dirty="0"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80"/>
              </a:spcBef>
            </a:pP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870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65359"/>
            <a:ext cx="1051560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086" marR="6773" indent="-847">
              <a:lnSpc>
                <a:spcPct val="100000"/>
              </a:lnSpc>
              <a:spcBef>
                <a:spcPts val="133"/>
              </a:spcBef>
            </a:pPr>
            <a:r>
              <a:rPr dirty="0"/>
              <a:t>MVP</a:t>
            </a:r>
            <a:r>
              <a:rPr lang="ru-RU" dirty="0"/>
              <a:t> (</a:t>
            </a:r>
            <a:r>
              <a:rPr lang="en" dirty="0"/>
              <a:t>Minimum viable product</a:t>
            </a:r>
            <a:r>
              <a:rPr lang="ru-RU" dirty="0"/>
              <a:t>)</a:t>
            </a:r>
            <a:br>
              <a:rPr lang="ru-RU" dirty="0"/>
            </a:br>
            <a:r>
              <a:rPr lang="ru-RU" sz="2800" dirty="0"/>
              <a:t>Минимально жизнеспособный продукт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195" y="2036189"/>
            <a:ext cx="7357496" cy="45590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0" y="1260328"/>
            <a:ext cx="6770855" cy="491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dirty="0"/>
              <a:t>Как понять что мы не прогорим:</a:t>
            </a:r>
          </a:p>
          <a:p>
            <a:pPr marL="16933">
              <a:spcBef>
                <a:spcPts val="1480"/>
              </a:spcBef>
            </a:pPr>
            <a:r>
              <a:rPr lang="ru-RU" dirty="0"/>
              <a:t>Наша услуга актуальна: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есть живые конкуренты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количественные данные и опросы подтверждают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Есть люди которые готовы её купить за нашу цену: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люди ищут решение проблемы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люди готовы платить конкурентам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у нас конкурентоспособная цена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Мы можем до них достучаться</a:t>
            </a:r>
            <a:r>
              <a:rPr lang="en-US" dirty="0"/>
              <a:t>:</a:t>
            </a:r>
            <a:endParaRPr lang="ru-RU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есть каналы связи до этих пользователей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каналы не «забиты», мы способны покупать там рекламу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Экономика продукта сходится</a:t>
            </a:r>
            <a:r>
              <a:rPr lang="en-US" dirty="0"/>
              <a:t>:</a:t>
            </a:r>
            <a:endParaRPr lang="ru-RU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расходы (изготовление + продвижение) меньше доходов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нам хватает масштаба остатка рынка и каналов рекламы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600" y="352674"/>
            <a:ext cx="836864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213" dirty="0"/>
              <a:t>Checklist</a:t>
            </a:r>
            <a:endParaRPr spc="213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2" y="1731384"/>
            <a:ext cx="5278633" cy="45055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проблему: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«люди расстраиваются когда теряют животных»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решение: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«сделаем GPS-маячок»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Поймём у кого есть проблема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«владельцы домашних питомцев»</a:t>
            </a:r>
          </a:p>
          <a:p>
            <a:pPr marL="359833" indent="-342900">
              <a:lnSpc>
                <a:spcPts val="1913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сколько таких людей</a:t>
            </a:r>
          </a:p>
          <a:p>
            <a:pPr marL="917575" lvl="1" indent="-4222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аудитория конкурентов</a:t>
            </a:r>
          </a:p>
          <a:p>
            <a:pPr marL="917575" lvl="1" indent="-4222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количество поисковых запросов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Придумаем как до них достучаться</a:t>
            </a:r>
          </a:p>
          <a:p>
            <a:pPr marL="917575" lvl="1" indent="-4222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рекламные каналы и их охват</a:t>
            </a:r>
          </a:p>
          <a:p>
            <a:pPr marL="917575" lvl="1" indent="-4222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позиционирование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экономику</a:t>
            </a:r>
          </a:p>
          <a:p>
            <a:pPr marL="917575" lvl="1" indent="-3841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найдём коэффициенты формулы</a:t>
            </a:r>
          </a:p>
          <a:p>
            <a:pPr marL="917575" lvl="1" indent="-3841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ценообразование и бизнес-модель</a:t>
            </a:r>
          </a:p>
          <a:p>
            <a:pPr marL="400050" indent="-400050">
              <a:lnSpc>
                <a:spcPts val="1913"/>
              </a:lnSpc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dirty="0"/>
              <a:t>Учтём риски</a:t>
            </a:r>
          </a:p>
          <a:p>
            <a:pPr marL="400050" indent="-400050">
              <a:lnSpc>
                <a:spcPts val="1913"/>
              </a:lnSpc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1600" dirty="0">
                <a:latin typeface="Arial"/>
                <a:cs typeface="Arial"/>
              </a:rPr>
              <a:t>Сделали на коленке и протестировали на друзьях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262" y="362064"/>
            <a:ext cx="11169109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To Do</a:t>
            </a:r>
            <a:r>
              <a:rPr lang="ru-RU" dirty="0"/>
              <a:t> / </a:t>
            </a:r>
            <a:r>
              <a:rPr lang="en-US" dirty="0"/>
              <a:t>checklist</a:t>
            </a:r>
            <a:br>
              <a:rPr lang="ru-RU" dirty="0"/>
            </a:br>
            <a:r>
              <a:rPr lang="ru-RU" sz="2800" dirty="0"/>
              <a:t>на примере продукта ”GPS-маячок” для животных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6EE38E5-9118-FDC0-3FC2-9A9DE5470FCD}"/>
              </a:ext>
            </a:extLst>
          </p:cNvPr>
          <p:cNvSpPr txBox="1"/>
          <p:nvPr/>
        </p:nvSpPr>
        <p:spPr>
          <a:xfrm>
            <a:off x="6240186" y="1731384"/>
            <a:ext cx="5088749" cy="26176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r>
              <a:rPr lang="ru-RU" sz="2133" dirty="0">
                <a:latin typeface="Arial"/>
                <a:cs typeface="Arial"/>
              </a:rPr>
              <a:t>Какие проблемы можно обнаружить по итогам?</a:t>
            </a:r>
          </a:p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endParaRPr lang="en-US" sz="2133" dirty="0">
              <a:latin typeface="Arial"/>
              <a:cs typeface="Arial"/>
            </a:endParaRP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нужно уже что-то другое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и так норм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нужно другим людям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дорогой трафик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мало прибыли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20BE62-A5EC-AAD8-4287-AF1A36E1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3863"/>
            <a:ext cx="10515600" cy="1325563"/>
          </a:xfrm>
        </p:spPr>
        <p:txBody>
          <a:bodyPr/>
          <a:lstStyle/>
          <a:p>
            <a:r>
              <a:rPr lang="en-US" b="0" dirty="0"/>
              <a:t>User Story Mapping</a:t>
            </a: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1444542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2CEC67-B376-A03A-B357-981527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11" y="336845"/>
            <a:ext cx="6976620" cy="935774"/>
          </a:xfrm>
        </p:spPr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5E8F774-EF85-C9FB-7755-26F25BA1A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11" y="1404592"/>
            <a:ext cx="6505512" cy="5022293"/>
          </a:xfrm>
        </p:spPr>
        <p:txBody>
          <a:bodyPr>
            <a:normAutofit fontScale="92500" lnSpcReduction="20000"/>
          </a:bodyPr>
          <a:lstStyle/>
          <a:p>
            <a:r>
              <a:rPr lang="en" dirty="0"/>
              <a:t>User Story Mapping (USM) — </a:t>
            </a:r>
            <a:r>
              <a:rPr lang="ru-RU" dirty="0"/>
              <a:t>инструмент визуализации пользовательских историй. Он показывает, как выглядит взаимодействие пользователей с продуктом:</a:t>
            </a:r>
            <a:endParaRPr lang="en-US" dirty="0"/>
          </a:p>
          <a:p>
            <a:pPr lvl="1"/>
            <a:r>
              <a:rPr lang="ru-RU" dirty="0"/>
              <a:t>где они чувствуют себя уверенно, а где — нет,</a:t>
            </a:r>
            <a:endParaRPr lang="en-US" dirty="0"/>
          </a:p>
          <a:p>
            <a:pPr lvl="1"/>
            <a:r>
              <a:rPr lang="ru-RU" dirty="0"/>
              <a:t>какие функции представляют особую ценность, а какие — наоборот, можно смело убирать.</a:t>
            </a:r>
          </a:p>
          <a:p>
            <a:r>
              <a:rPr lang="ru-RU" dirty="0"/>
              <a:t>Карты историй позволяют разработчикам:</a:t>
            </a:r>
          </a:p>
          <a:p>
            <a:pPr lvl="1"/>
            <a:r>
              <a:rPr lang="ru-RU" dirty="0"/>
              <a:t>приоритезировать бэклог,</a:t>
            </a:r>
          </a:p>
          <a:p>
            <a:pPr lvl="1"/>
            <a:r>
              <a:rPr lang="ru-RU" dirty="0"/>
              <a:t>определить </a:t>
            </a:r>
            <a:r>
              <a:rPr lang="en" dirty="0"/>
              <a:t>Minimal Viable Product (MVP) — </a:t>
            </a:r>
            <a:r>
              <a:rPr lang="ru-RU" dirty="0"/>
              <a:t>минимально жизнеспособный продукт,</a:t>
            </a:r>
          </a:p>
          <a:p>
            <a:pPr lvl="1"/>
            <a:r>
              <a:rPr lang="ru-RU" dirty="0"/>
              <a:t>сфокусироваться на важных функциях и постоянно улучшать пользовательский сценарий.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0D290-30E3-F28A-A9FD-81E0DED6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12" y="336845"/>
            <a:ext cx="4848288" cy="333319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68EC12-8AEF-B020-E024-01F71C98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18" y="3915738"/>
            <a:ext cx="3578964" cy="28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5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11497-4618-AD37-565E-A42A051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66"/>
            <a:ext cx="10515600" cy="8697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044D4-E96E-9D1D-1EC7-BF0A19D3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4819503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Пример: </a:t>
            </a:r>
            <a:r>
              <a:rPr lang="en-US" sz="2200" dirty="0"/>
              <a:t>USM </a:t>
            </a:r>
            <a:r>
              <a:rPr lang="ru-RU" sz="2200" dirty="0"/>
              <a:t>для сайта магазина цветов.</a:t>
            </a:r>
            <a:br>
              <a:rPr lang="ru-RU" sz="2200" dirty="0"/>
            </a:br>
            <a:r>
              <a:rPr lang="ru-RU" sz="2200" dirty="0"/>
              <a:t>Визуализируем опыт клиентов с помощью техники </a:t>
            </a:r>
            <a:r>
              <a:rPr lang="en" sz="2200" dirty="0"/>
              <a:t>USM</a:t>
            </a:r>
            <a:endParaRPr lang="ru-RU" sz="2200" dirty="0"/>
          </a:p>
          <a:p>
            <a:pPr algn="l">
              <a:buFont typeface="+mj-lt"/>
              <a:buAutoNum type="arabicPeriod"/>
            </a:pPr>
            <a:r>
              <a:rPr lang="ru-RU" sz="2200" dirty="0"/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Расскажите историю клиента по шагам</a:t>
            </a:r>
          </a:p>
          <a:p>
            <a:pPr marL="0" indent="0" algn="l">
              <a:buNone/>
            </a:pPr>
            <a:br>
              <a:rPr lang="ru-RU" sz="2200" b="0" i="0" dirty="0">
                <a:solidFill>
                  <a:srgbClr val="000000"/>
                </a:solidFill>
                <a:effectLst/>
              </a:rPr>
            </a:b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2. Сгруппируйте действия клиента в этапы</a:t>
            </a:r>
          </a:p>
          <a:p>
            <a:pPr marL="0" indent="0" algn="l">
              <a:buNone/>
            </a:pPr>
            <a:endParaRPr lang="ru-RU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FF330E-46FA-8AFC-654D-DADBA04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7098"/>
            <a:ext cx="6660292" cy="296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96DD56-17B5-47F4-DE63-B90A8112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263"/>
            <a:ext cx="7772400" cy="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93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F7087-C243-02D4-2A5C-87ADAA6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334836"/>
            <a:ext cx="5093044" cy="8019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88078-43E9-20CA-0136-00E3B20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285104"/>
            <a:ext cx="3581400" cy="5207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3. Заполнение пробелов в истории</a:t>
            </a:r>
          </a:p>
          <a:p>
            <a:pPr marL="0" indent="0">
              <a:buNone/>
            </a:pPr>
            <a:endParaRPr lang="en" sz="2200" dirty="0"/>
          </a:p>
          <a:p>
            <a:pPr marL="0" indent="0">
              <a:buNone/>
            </a:pPr>
            <a:r>
              <a:rPr lang="ru-RU" sz="2000" dirty="0"/>
              <a:t>Когда действия пользователя упорядочены, сразу заметны пробелы — шаги, которые команда упустила. Подумайте, чего не хватает для удобства пользователя и как можно упростить взаимодействие с продуктом.</a:t>
            </a:r>
          </a:p>
          <a:p>
            <a:pPr marL="0" indent="0">
              <a:buNone/>
            </a:pPr>
            <a:r>
              <a:rPr lang="ru-RU" sz="2000" dirty="0"/>
              <a:t>Например, раздел «Поиск товара» можно дополнить шагом «Фильтр по цене» или функцией «Добавить в избранное».</a:t>
            </a:r>
          </a:p>
          <a:p>
            <a:pPr marL="0" indent="0">
              <a:buNone/>
            </a:pPr>
            <a:endParaRPr lang="en" sz="2200" dirty="0"/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7FC79-F56C-70A0-A8C8-F40ACB2F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85104"/>
            <a:ext cx="7772400" cy="49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8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B6744B-2215-2873-6BBC-F065965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2" y="1253331"/>
            <a:ext cx="3770869" cy="5183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4. Приоритезируем истории внутри каждого этапа пути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200" dirty="0"/>
              <a:t>Решите, что нужно сделать обязательно, что — желательно, а что — можно оставить на будущее и реализовать по возможности. Не забывайте: вы смотрите на продукт со стороны пользователей, а не разработчиков и дизайнеров.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1423D2-6C7E-3FE4-5081-2A42BA8CB1D7}"/>
              </a:ext>
            </a:extLst>
          </p:cNvPr>
          <p:cNvSpPr txBox="1">
            <a:spLocks/>
          </p:cNvSpPr>
          <p:nvPr/>
        </p:nvSpPr>
        <p:spPr>
          <a:xfrm>
            <a:off x="529282" y="421333"/>
            <a:ext cx="5093044" cy="80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F224D-5A7A-95DF-6241-D23C982A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53331"/>
            <a:ext cx="7772400" cy="50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96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C062-4290-48E8-E6FF-38FCDCC8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F9779-2285-1231-955A-FA54E8571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467279"/>
            <a:ext cx="3758513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5. Выделяем релизы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B477-714D-3A90-8F4A-D4E8C420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34529"/>
            <a:ext cx="7772400" cy="45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08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6068</TotalTime>
  <Words>5755</Words>
  <Application>Microsoft Macintosh PowerPoint</Application>
  <PresentationFormat>Широкоэкранный</PresentationFormat>
  <Paragraphs>842</Paragraphs>
  <Slides>101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14" baseType="lpstr">
      <vt:lpstr>Arial Unicode MS</vt:lpstr>
      <vt:lpstr>Arial</vt:lpstr>
      <vt:lpstr>Calibri</vt:lpstr>
      <vt:lpstr>Calibri Light</vt:lpstr>
      <vt:lpstr>Google Sans</vt:lpstr>
      <vt:lpstr>inherit</vt:lpstr>
      <vt:lpstr>Roboto</vt:lpstr>
      <vt:lpstr>Segoe UI</vt:lpstr>
      <vt:lpstr>Stratos</vt:lpstr>
      <vt:lpstr>Times New Roman</vt:lpstr>
      <vt:lpstr>u2000</vt:lpstr>
      <vt:lpstr>Wingdings</vt:lpstr>
      <vt:lpstr>Тема Office</vt:lpstr>
      <vt:lpstr>Product management III</vt:lpstr>
      <vt:lpstr>Продуктовые / Маркетинговые исследования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Что такое целевая аудитория?</vt:lpstr>
      <vt:lpstr>Маркетинговые / продуктовые исследования (маркетинг-микс)</vt:lpstr>
      <vt:lpstr>Где брать данные?</vt:lpstr>
      <vt:lpstr>Исследования “своими силами”</vt:lpstr>
      <vt:lpstr>Методы изучения ЦА:</vt:lpstr>
      <vt:lpstr>Алгоритм продуктовых исследований:</vt:lpstr>
      <vt:lpstr>Презентация PowerPoint</vt:lpstr>
      <vt:lpstr>«Внутри здания ничего не происходит, так что выйди на улицу»</vt:lpstr>
      <vt:lpstr>Виды качественных исследований</vt:lpstr>
      <vt:lpstr>Фокус-группы</vt:lpstr>
      <vt:lpstr>Фокус-группы: Зачем применяются?</vt:lpstr>
      <vt:lpstr>Презентация PowerPoint</vt:lpstr>
      <vt:lpstr>Вы верите в себя?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</vt:lpstr>
      <vt:lpstr>Расшифровка интервью</vt:lpstr>
      <vt:lpstr>Пример: таблица от SkyEng</vt:lpstr>
      <vt:lpstr>Построение CJM</vt:lpstr>
      <vt:lpstr>Как составить CJM</vt:lpstr>
      <vt:lpstr>Презентация PowerPoint</vt:lpstr>
      <vt:lpstr>Чеклист про качественные исследования</vt:lpstr>
      <vt:lpstr>Презентация PowerPoint</vt:lpstr>
      <vt:lpstr>Презентация PowerPoint</vt:lpstr>
      <vt:lpstr>Количественные исследования</vt:lpstr>
      <vt:lpstr>Методы проведения опросов</vt:lpstr>
      <vt:lpstr>Мы не можем опросить всех</vt:lpstr>
      <vt:lpstr>Как составлять опросы</vt:lpstr>
      <vt:lpstr>Определяем основные задачи</vt:lpstr>
      <vt:lpstr>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Знание и опыт посещения кафе здорового питания</vt:lpstr>
      <vt:lpstr>#5 Отношение к здоровому питанию</vt:lpstr>
      <vt:lpstr>#6 Соц-демографический портрет</vt:lpstr>
      <vt:lpstr>Макеты UI: Мокапы / Wireframe / Прототипы</vt:lpstr>
      <vt:lpstr>start</vt:lpstr>
      <vt:lpstr>Mockup</vt:lpstr>
      <vt:lpstr>Wireframe (скелет)</vt:lpstr>
      <vt:lpstr>Wireframe</vt:lpstr>
      <vt:lpstr>Wireframe: Lo-Fi, Mid-Fi, Hi-Fi</vt:lpstr>
      <vt:lpstr>Когда использовать вайрфреймы?</vt:lpstr>
      <vt:lpstr>Как создать Wireframe? </vt:lpstr>
      <vt:lpstr>Мокапы</vt:lpstr>
      <vt:lpstr>Мокапы</vt:lpstr>
      <vt:lpstr>Как создавать мокапы?</vt:lpstr>
      <vt:lpstr>Прототипы</vt:lpstr>
      <vt:lpstr>Screenﬂow</vt:lpstr>
      <vt:lpstr>Что это?</vt:lpstr>
      <vt:lpstr>Инструменты для создания wireframes / мокапов / прототипов</vt:lpstr>
      <vt:lpstr>Полезные советы при разработке макетов</vt:lpstr>
      <vt:lpstr>UX-исследования</vt:lpstr>
      <vt:lpstr>Презентация PowerPoint</vt:lpstr>
      <vt:lpstr>UX-тесты</vt:lpstr>
      <vt:lpstr>Чек-лист перед началом разработки продукта.  Как не наступить на грабли?</vt:lpstr>
      <vt:lpstr>Как не наступить на грабли?</vt:lpstr>
      <vt:lpstr>Как понять кому кроме вас это надо?</vt:lpstr>
      <vt:lpstr>Презентация PowerPoint</vt:lpstr>
      <vt:lpstr>Лендинг + трафик</vt:lpstr>
      <vt:lpstr>Оценка размера аудитории</vt:lpstr>
      <vt:lpstr>Откуда ещё можно взять статистику… </vt:lpstr>
      <vt:lpstr>Каналы общения с клиентами</vt:lpstr>
      <vt:lpstr>Презентация PowerPoint</vt:lpstr>
      <vt:lpstr>Есть ли место на рынке?</vt:lpstr>
      <vt:lpstr>Сходится ли экономика?</vt:lpstr>
      <vt:lpstr>MVP (Minimum viable product) Минимально жизнеспособный продукт</vt:lpstr>
      <vt:lpstr>Checklist</vt:lpstr>
      <vt:lpstr>To Do / checklist на примере продукта ”GPS-маячок” для животных</vt:lpstr>
      <vt:lpstr>User Story Mapping</vt:lpstr>
      <vt:lpstr>User Story Mapping</vt:lpstr>
      <vt:lpstr>Построение USM</vt:lpstr>
      <vt:lpstr>Построение USM</vt:lpstr>
      <vt:lpstr>Презентация PowerPoint</vt:lpstr>
      <vt:lpstr>Построение USM</vt:lpstr>
      <vt:lpstr>Построение USM</vt:lpstr>
      <vt:lpstr>Плюсы USM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III</dc:title>
  <dc:creator>Валерий Студенников</dc:creator>
  <cp:lastModifiedBy>Валерий Студенников</cp:lastModifiedBy>
  <cp:revision>78</cp:revision>
  <cp:lastPrinted>2023-03-16T10:43:27Z</cp:lastPrinted>
  <dcterms:created xsi:type="dcterms:W3CDTF">2023-03-16T10:34:39Z</dcterms:created>
  <dcterms:modified xsi:type="dcterms:W3CDTF">2023-03-20T16:19:30Z</dcterms:modified>
</cp:coreProperties>
</file>